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61" r:id="rId5"/>
    <p:sldId id="266" r:id="rId6"/>
    <p:sldId id="265" r:id="rId7"/>
    <p:sldId id="267" r:id="rId8"/>
    <p:sldId id="260" r:id="rId9"/>
    <p:sldId id="264" r:id="rId10"/>
    <p:sldId id="262" r:id="rId11"/>
    <p:sldId id="2235" r:id="rId12"/>
    <p:sldId id="270" r:id="rId13"/>
    <p:sldId id="2236" r:id="rId14"/>
    <p:sldId id="2234" r:id="rId15"/>
    <p:sldId id="25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5250" autoAdjust="0"/>
  </p:normalViewPr>
  <p:slideViewPr>
    <p:cSldViewPr snapToGrid="0">
      <p:cViewPr varScale="1">
        <p:scale>
          <a:sx n="75" d="100"/>
          <a:sy n="75" d="100"/>
        </p:scale>
        <p:origin x="422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A1B1B-EAC6-42C7-8F33-8429D2D266FB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5F37-FC3F-43F0-A080-B94C97DEC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43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5F37-FC3F-43F0-A080-B94C97DECF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78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E8569-9359-4CEE-AB0B-939173FC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76DC53-F946-4354-B9BC-2EB1C0FA6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2B05A-B013-4099-9E0D-023C1790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B869-7083-4A94-A05B-4E9DEEDB4FDC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65386-297D-4687-9A4F-DFBF4104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591DD-FAEF-4B63-9C08-D29B70C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5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07EED-0C7D-4030-AFB0-FF76A395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8F031C-5182-4B89-9E23-E5D9A6510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3C0AFE-C269-415D-B850-209A4CB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DB06-68DC-4D84-B683-BC956A14F14A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14AB7A-524C-4D42-A31B-FF31FA8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035105-DD7A-4BDD-BB63-ACE71D4D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98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D47587-433F-45E0-AFCE-9DC4B820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16EE1-1E3D-4157-87AE-F5CB1BBB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5AD82-6856-4723-8075-2E0204FF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46F2-2DC2-4B70-BE5C-6D61E3FE0C3E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916F76-EE45-48D6-AF08-0AD95A70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A6E8E9-0032-4D25-9E32-B784F977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9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F349F-2CD0-48D1-9AD9-20305B39F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E65BA0-19FC-4F87-883E-8A6C5BB0E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501B6F-7064-4F22-A4EF-D3D069EC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D59C6-3839-4C49-B692-8727646E2030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2EC67-72CE-4AD2-9A1F-D75ADFFA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AFB34-6F4A-4322-A3D6-8B039A7B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84DFA-B2B8-4D36-8B55-C258892A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1BF7F-D59F-4C54-BAA4-49A6BD32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31E6A9-C5A4-4D55-A790-0367E002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DC32B-6984-40E3-9CAA-8A895EA586B6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0E3271-1E9D-4B45-97B8-BEC2C2FA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96FC6E-7F65-4E81-850E-A2738470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27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F6A47-9910-4895-8CEE-9E45E305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B6F497-8B4D-4CF5-B4C5-4FCBEB50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A1D11-8AF5-4058-BE0E-5CBD354F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9A71F2-AA80-4BBF-BD61-E712639CFB41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9096A-74C5-474A-B457-CEC31E67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FE410F-67F1-4C56-B738-55E6601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355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2EF8B6-6F07-4D44-BD92-8B485CDF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8D2FB-A240-438E-A999-28DCFCC2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B1758E-DE27-425D-9EE4-12338DAB7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0B3AAD-A948-4361-BA35-7FAE3674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543EC-0C97-4DFA-9FD0-51E40CAD8864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FE59D7-4E8B-437E-8CF8-C353AE04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B817F7-2D65-41AF-9DF4-FC30C95C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02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FEFA3B-7590-42A5-B5AC-57C0B8C5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0C3E87-DCCA-4F07-9476-1434A8CB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BCB7E6-590B-4E41-B073-FE0ABBB55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A84D54-9FE3-4744-B101-AB06D329E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329E38-B52C-4970-8A51-C000915C5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4AEDC0-5F67-4CB0-88F8-DB5DC799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E23E5-0EBC-46B6-873A-B8619641E48B}" type="datetime1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102D09-B6D7-41F8-8E68-59487ED7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CA62EB-58CC-448F-9161-BDF0BF2B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8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139B2-3529-4EE9-AAC7-02F4FEFA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4F8E1C-F9AB-4D13-A40C-F80D8648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CC0D7-4A75-4A01-B372-109072EB3F97}" type="datetime1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116F32-53AA-4EEB-A658-5CF302DD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Nome e cognome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23EA10-1F31-4EE6-9D41-681C72F3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75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0ED2130-0450-4CB8-B7E6-FBE7BDDB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B7CC2-5382-4574-9963-C4417D618636}" type="datetime1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7DAFC5-6D3F-4B6D-8869-43E75160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585F71-2CB0-44C7-8E8B-3328A0B2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74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1D5C8-8A1E-43C5-A9E7-455DC9AC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88E07-7506-4A96-817C-67489976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EC1983-E99B-4FF2-B567-76895C2D5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F258F7-64A2-4D36-9B39-E4656422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529B5C-436D-4914-ADF8-6E8A4385B7BB}" type="datetime1">
              <a:rPr lang="it-IT" smtClean="0"/>
              <a:t>04/05/2021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DBBD2B-F66E-4814-9C37-FA87B400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4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15E2B-1037-4D2C-B506-91AFFF27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B7640-93B5-43BB-85DD-7BC284D00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A4C955-8736-454B-8B8C-C0B6EAAF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6261-E3B1-4B20-8BA7-ADE565D9FECD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BB0DF-37C9-4D8F-A837-9912F1CD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3A973-6EB2-43C0-8817-D7CCBE9D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05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80B2B-58FD-4A96-A3A4-0595940B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5EAFE6-4F8F-4070-8168-19CE0FC51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A0E97E-6212-4136-869C-8A16974CA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706E81-55B1-459B-A926-6BA035E0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0DE3B4-0D66-431F-8F56-8D84B5B77D6D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6FEEB4-DBBE-45FF-B6E8-5E9DA5A9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220927-6AFD-4C45-9812-127A9BA9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67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F74FF-2AC7-4E27-BECF-BA86806E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5FBAA8-DAB4-4A86-B2E9-DDF45F645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208FE0-C2C6-4844-8FBE-21C6BB51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5466E-83E6-4502-BB67-AC67AECE245F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5CA51B-2D69-4B21-8703-CB2CB53C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D32BD-6F8D-4699-8327-C89CBB85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713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01E68F-9EDB-45E8-BCCB-43DEB36B6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93B175-3D2F-40B5-9055-63C40C71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80641B-3302-40C8-80CD-A70D4AA5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2F35A1-A4CA-4521-982A-2A678C0E2123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FFD81C-538F-475D-9C74-0F4C1518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37785-A3D2-4DC8-8309-97F17D7E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18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E8569-9359-4CEE-AB0B-939173FC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76DC53-F946-4354-B9BC-2EB1C0FA6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2B05A-B013-4099-9E0D-023C1790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358-7EC4-422C-AB6C-89A1F3100F38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65386-297D-4687-9A4F-DFBF4104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591DD-FAEF-4B63-9C08-D29B70C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367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15E2B-1037-4D2C-B506-91AFFF27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B7640-93B5-43BB-85DD-7BC284D00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A4C955-8736-454B-8B8C-C0B6EAAF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B3FDEF3B-1265-4093-B80C-36AF6D641484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BB0DF-37C9-4D8F-A837-9912F1CD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3A973-6EB2-43C0-8817-D7CCBE9D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83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2286-9882-4FB4-96CE-BEF44931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4530EE-4E9A-4BAA-9B7C-9DB583EF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F8310-8A49-426E-9855-F0EB0813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53DC86E3-E482-48D1-917F-092D06D4C84B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AA24A-1976-4F18-8E22-E05998CE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D3038-D426-42D8-BBAC-F1ED3B61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401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AA37B-47B4-447D-A61E-0FC95FF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CDAD0-38AD-404E-B6B9-C7C5CF9F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505DE7-B3DE-4A23-9B24-0E8C27F6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3F15C-C6F5-4A68-9E7C-3402C6AA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7B4DEDFF-25DD-4A06-8051-CA400DDF6032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A9123-D0DE-4BC4-BC36-526289D1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C93F6C-8F30-4CA2-9ECE-D1561A70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99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C68AA-482D-4EF5-9F05-4AC6F105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A6122B-096C-4528-BB74-89E13985A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95D95A-4E29-4260-A9AC-E3A6B67E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A42843-9BC3-4C79-AF13-888E82F7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E3D45A-14EC-4C02-B935-10C5FA26B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6A8B3D-38C9-4D0F-8079-4DC33841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7AC11F74-A9FF-429E-AAE5-D1E77B2F6F0C}" type="datetime1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585DDB-F2AE-4E24-A964-87D6D3D1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5B33C5-2DC9-4C3D-AAA3-D7D7D612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91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712AC-2F2B-42D2-A074-926F037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9B153E-5CC3-41B1-ADBF-1825C8B5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CF71661A-9691-497F-89F6-3EEC0C64C7CB}" type="datetime1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139811-DFC4-4281-A2ED-F82C301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3621EB-B552-499A-B5B2-555E5555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327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584611-BF99-497A-A3D6-84489A7B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601FBCE6-48FD-472A-8E12-70A59545F295}" type="datetime1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D2C0FB-3F5B-4CA1-8137-C42CFE8C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E04D9-8B99-4EAF-A082-617FD0D4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53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2286-9882-4FB4-96CE-BEF44931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4530EE-4E9A-4BAA-9B7C-9DB583EF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F8310-8A49-426E-9855-F0EB0813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65D1-8696-4A34-928F-8590DBF6D8DE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AA24A-1976-4F18-8E22-E05998CE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D3038-D426-42D8-BBAC-F1ED3B61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95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57568-3E61-4F21-B851-A5E5C109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337F2-6B0B-49CD-8735-B1442848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D8322C-9B24-4884-8570-48E478C00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EA9CBB-A1A4-47B3-8A12-E5B66A6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34ED8227-AE99-4CE0-8062-075A10CA9B7F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189ABB-3CBC-494E-9A80-47F563F9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18B89C-45F6-4B9D-8FAF-508EFDA6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687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A07A-7D59-4653-B219-2522849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5D5C73-E2CB-453D-BF5B-CF133D32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6A9353-E10F-4D82-BF42-C4FA96787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1ACF9F-75AF-443B-B5A8-6DFD4BC7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1A7F66D4-221D-403F-A5C7-FB96BBF4E613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40E196-F452-4D08-84E1-29823220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68F4A8-AAB0-4F34-83A7-1BD4A651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99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07EED-0C7D-4030-AFB0-FF76A395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8F031C-5182-4B89-9E23-E5D9A6510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3C0AFE-C269-415D-B850-209A4CB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4D9C1A2D-619B-4577-B3EA-E5E0F7B11788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14AB7A-524C-4D42-A31B-FF31FA8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035105-DD7A-4BDD-BB63-ACE71D4D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226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D47587-433F-45E0-AFCE-9DC4B820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16EE1-1E3D-4157-87AE-F5CB1BBB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5AD82-6856-4723-8075-2E0204FF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fld id="{DA7B8C71-F7E3-4451-8207-BF7B416385CA}" type="datetime1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916F76-EE45-48D6-AF08-0AD95A70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A6E8E9-0032-4D25-9E32-B784F977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4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AA37B-47B4-447D-A61E-0FC95FF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CDAD0-38AD-404E-B6B9-C7C5CF9F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505DE7-B3DE-4A23-9B24-0E8C27F6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3F15C-C6F5-4A68-9E7C-3402C6AA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39C-C1DF-47B9-983A-CCCB8EA7B25E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A9123-D0DE-4BC4-BC36-526289D1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C93F6C-8F30-4CA2-9ECE-D1561A70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80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C68AA-482D-4EF5-9F05-4AC6F105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A6122B-096C-4528-BB74-89E13985A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95D95A-4E29-4260-A9AC-E3A6B67E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A42843-9BC3-4C79-AF13-888E82F7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E3D45A-14EC-4C02-B935-10C5FA26B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6A8B3D-38C9-4D0F-8079-4DC33841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72D3-0E4F-4947-B147-2B81485127CF}" type="datetime1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585DDB-F2AE-4E24-A964-87D6D3D1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5B33C5-2DC9-4C3D-AAA3-D7D7D612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2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712AC-2F2B-42D2-A074-926F037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9B153E-5CC3-41B1-ADBF-1825C8B5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49D-4699-4EF0-9442-96872D95A301}" type="datetime1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139811-DFC4-4281-A2ED-F82C301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3621EB-B552-499A-B5B2-555E5555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93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584611-BF99-497A-A3D6-84489A7B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CAB8-90F9-45A8-8374-EEBDFED58A56}" type="datetime1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D2C0FB-3F5B-4CA1-8137-C42CFE8C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E04D9-8B99-4EAF-A082-617FD0D4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79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57568-3E61-4F21-B851-A5E5C109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337F2-6B0B-49CD-8735-B1442848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D8322C-9B24-4884-8570-48E478C00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EA9CBB-A1A4-47B3-8A12-E5B66A6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6EEC-C1B1-4FA3-9136-4A0E409E55DC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189ABB-3CBC-494E-9A80-47F563F9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18B89C-45F6-4B9D-8FAF-508EFDA6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9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A07A-7D59-4653-B219-2522849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5D5C73-E2CB-453D-BF5B-CF133D32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6A9353-E10F-4D82-BF42-C4FA96787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1ACF9F-75AF-443B-B5A8-6DFD4BC7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771-0819-465F-A3CF-1E5D8D645618}" type="datetime1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40E196-F452-4D08-84E1-29823220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68F4A8-AAB0-4F34-83A7-1BD4A651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7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90E38EE-B3BF-49BE-874C-EBE8AF9EB0C7}"/>
              </a:ext>
            </a:extLst>
          </p:cNvPr>
          <p:cNvGrpSpPr/>
          <p:nvPr userDrawn="1"/>
        </p:nvGrpSpPr>
        <p:grpSpPr>
          <a:xfrm>
            <a:off x="0" y="6360459"/>
            <a:ext cx="12192000" cy="534117"/>
            <a:chOff x="0" y="6360459"/>
            <a:chExt cx="12192000" cy="534117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128EFED-FACA-42C5-8FB0-F1099C2EB5D6}"/>
                </a:ext>
              </a:extLst>
            </p:cNvPr>
            <p:cNvSpPr/>
            <p:nvPr/>
          </p:nvSpPr>
          <p:spPr>
            <a:xfrm>
              <a:off x="0" y="6360459"/>
              <a:ext cx="12192000" cy="53411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7EE6C72-6391-4A47-9848-FFA9F711F576}"/>
                </a:ext>
              </a:extLst>
            </p:cNvPr>
            <p:cNvSpPr/>
            <p:nvPr/>
          </p:nvSpPr>
          <p:spPr>
            <a:xfrm>
              <a:off x="11628000" y="6360459"/>
              <a:ext cx="612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17BCE3-D460-4F2A-BD59-1D7E5947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985"/>
            <a:ext cx="10515600" cy="410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8F88B4-AD99-4D8D-9B8B-742B2BD28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Bologna</a:t>
            </a:r>
            <a:r>
              <a:rPr lang="it-IT"/>
              <a:t>, </a:t>
            </a:r>
            <a:fld id="{A4A098EC-62B6-4ED8-A864-40DD73F6ABE7}" type="datetime1">
              <a:rPr lang="it-IT" smtClean="0"/>
              <a:t>04/05/2021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2D7776-2B7A-461D-A508-D6CF65458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2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it-IT"/>
              <a:t>Nome e cognome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41E7BAB-7BB1-42BB-AC99-A71CCB32E71C}"/>
              </a:ext>
            </a:extLst>
          </p:cNvPr>
          <p:cNvGrpSpPr/>
          <p:nvPr userDrawn="1"/>
        </p:nvGrpSpPr>
        <p:grpSpPr>
          <a:xfrm>
            <a:off x="0" y="-3696"/>
            <a:ext cx="12046286" cy="1889500"/>
            <a:chOff x="0" y="-3696"/>
            <a:chExt cx="12046286" cy="18895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94499BE-D26B-4C66-808B-A3CEFE5AC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6" t="7059" r="26719" b="39990"/>
            <a:stretch/>
          </p:blipFill>
          <p:spPr>
            <a:xfrm>
              <a:off x="0" y="-3696"/>
              <a:ext cx="1444752" cy="1889499"/>
            </a:xfrm>
            <a:prstGeom prst="rect">
              <a:avLst/>
            </a:prstGeom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EF3971B-D0A2-4595-BD46-02E649151FBF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" y="0"/>
              <a:ext cx="0" cy="1885804"/>
            </a:xfrm>
            <a:prstGeom prst="line">
              <a:avLst/>
            </a:prstGeom>
            <a:ln w="2190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74145CF-2A1C-4CE2-ABB3-E73B930C33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85804"/>
              <a:ext cx="10868891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A9C1A96-26BD-409F-ADC5-13816669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496" y="289022"/>
              <a:ext cx="2354790" cy="924735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DECEF9-91C8-4B5F-9A1A-B4076504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7"/>
            <a:ext cx="12192000" cy="188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488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32BA6C71-C973-4FAB-AFD7-CC1E53315B7B}"/>
              </a:ext>
            </a:extLst>
          </p:cNvPr>
          <p:cNvGrpSpPr/>
          <p:nvPr userDrawn="1"/>
        </p:nvGrpSpPr>
        <p:grpSpPr>
          <a:xfrm>
            <a:off x="0" y="6360459"/>
            <a:ext cx="12192000" cy="497541"/>
            <a:chOff x="0" y="6360459"/>
            <a:chExt cx="12192000" cy="497541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A314380D-1D18-4FD7-B35F-D0D33AA9FC67}"/>
                </a:ext>
              </a:extLst>
            </p:cNvPr>
            <p:cNvSpPr/>
            <p:nvPr/>
          </p:nvSpPr>
          <p:spPr>
            <a:xfrm>
              <a:off x="0" y="6360459"/>
              <a:ext cx="12192000" cy="4975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F8B4440-2E04-441E-A49F-09E1B5DF4562}"/>
                </a:ext>
              </a:extLst>
            </p:cNvPr>
            <p:cNvSpPr/>
            <p:nvPr/>
          </p:nvSpPr>
          <p:spPr>
            <a:xfrm>
              <a:off x="11628000" y="6360459"/>
              <a:ext cx="612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A5C31B4B-B84E-4AFC-A3EF-C9EF781CEFA8}"/>
              </a:ext>
            </a:extLst>
          </p:cNvPr>
          <p:cNvGrpSpPr/>
          <p:nvPr userDrawn="1"/>
        </p:nvGrpSpPr>
        <p:grpSpPr>
          <a:xfrm>
            <a:off x="0" y="0"/>
            <a:ext cx="12084000" cy="1076326"/>
            <a:chOff x="0" y="0"/>
            <a:chExt cx="12084000" cy="107632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333ADB0-BDFC-4FB2-9395-2444CB36D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1" t="7059" r="26719" b="36283"/>
            <a:stretch/>
          </p:blipFill>
          <p:spPr>
            <a:xfrm>
              <a:off x="0" y="4120"/>
              <a:ext cx="876299" cy="1072206"/>
            </a:xfrm>
            <a:prstGeom prst="rect">
              <a:avLst/>
            </a:prstGeom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8923D8FE-5ACE-4CB0-9884-D7DB4F1FCF48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" y="0"/>
              <a:ext cx="0" cy="1076325"/>
            </a:xfrm>
            <a:prstGeom prst="line">
              <a:avLst/>
            </a:prstGeom>
            <a:ln w="2190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11239208-CB3F-4F52-97FB-3A6DAC30D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76325"/>
              <a:ext cx="10868891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992E689-3B1C-455C-AA05-FFA3BC688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506" y="195342"/>
              <a:ext cx="1479494" cy="581003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7E683D-CB33-4F00-963D-FC1F8723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98" y="1"/>
            <a:ext cx="10369501" cy="1072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B9E54D-5DCA-4328-95DC-585C009B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7547"/>
            <a:ext cx="10515600" cy="464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46A9ED-6234-4CE2-84D7-F64618A99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8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Nome e cognome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2DCD4-A3F1-44CA-9807-2D9FFED2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406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D89C0F97-F6F2-412F-AE9A-A19DED3EBF8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9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90E38EE-B3BF-49BE-874C-EBE8AF9EB0C7}"/>
              </a:ext>
            </a:extLst>
          </p:cNvPr>
          <p:cNvGrpSpPr/>
          <p:nvPr userDrawn="1"/>
        </p:nvGrpSpPr>
        <p:grpSpPr>
          <a:xfrm>
            <a:off x="0" y="6360459"/>
            <a:ext cx="12192000" cy="534117"/>
            <a:chOff x="0" y="6360459"/>
            <a:chExt cx="12192000" cy="534117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128EFED-FACA-42C5-8FB0-F1099C2EB5D6}"/>
                </a:ext>
              </a:extLst>
            </p:cNvPr>
            <p:cNvSpPr/>
            <p:nvPr/>
          </p:nvSpPr>
          <p:spPr>
            <a:xfrm>
              <a:off x="0" y="6360459"/>
              <a:ext cx="12192000" cy="53411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7EE6C72-6391-4A47-9848-FFA9F711F576}"/>
                </a:ext>
              </a:extLst>
            </p:cNvPr>
            <p:cNvSpPr/>
            <p:nvPr/>
          </p:nvSpPr>
          <p:spPr>
            <a:xfrm>
              <a:off x="11628000" y="6360459"/>
              <a:ext cx="612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17BCE3-D460-4F2A-BD59-1D7E5947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985"/>
            <a:ext cx="10515600" cy="410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2D7776-2B7A-461D-A508-D6CF65458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2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it-IT"/>
              <a:t>Nome e cognome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41E7BAB-7BB1-42BB-AC99-A71CCB32E71C}"/>
              </a:ext>
            </a:extLst>
          </p:cNvPr>
          <p:cNvGrpSpPr/>
          <p:nvPr userDrawn="1"/>
        </p:nvGrpSpPr>
        <p:grpSpPr>
          <a:xfrm>
            <a:off x="0" y="-3696"/>
            <a:ext cx="12046286" cy="1889500"/>
            <a:chOff x="0" y="-3696"/>
            <a:chExt cx="12046286" cy="18895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94499BE-D26B-4C66-808B-A3CEFE5AC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6" t="7059" r="26719" b="39990"/>
            <a:stretch/>
          </p:blipFill>
          <p:spPr>
            <a:xfrm>
              <a:off x="0" y="-3696"/>
              <a:ext cx="1444752" cy="1889499"/>
            </a:xfrm>
            <a:prstGeom prst="rect">
              <a:avLst/>
            </a:prstGeom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EF3971B-D0A2-4595-BD46-02E649151FBF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" y="0"/>
              <a:ext cx="0" cy="1885804"/>
            </a:xfrm>
            <a:prstGeom prst="line">
              <a:avLst/>
            </a:prstGeom>
            <a:ln w="2190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74145CF-2A1C-4CE2-ABB3-E73B930C33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85804"/>
              <a:ext cx="10868891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A9C1A96-26BD-409F-ADC5-13816669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496" y="289022"/>
              <a:ext cx="2354790" cy="924735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DECEF9-91C8-4B5F-9A1A-B4076504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7"/>
            <a:ext cx="12192000" cy="188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664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C998F-AF2F-48C6-A6DB-111C1A4F8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54155"/>
          </a:xfrm>
        </p:spPr>
        <p:txBody>
          <a:bodyPr>
            <a:normAutofit/>
          </a:bodyPr>
          <a:lstStyle/>
          <a:p>
            <a:r>
              <a:rPr lang="it-IT" sz="5400" dirty="0" err="1">
                <a:latin typeface="+mn-lt"/>
              </a:rPr>
              <a:t>Employability</a:t>
            </a:r>
            <a:br>
              <a:rPr lang="it-IT" sz="5400" dirty="0">
                <a:latin typeface="+mn-lt"/>
              </a:rPr>
            </a:br>
            <a:r>
              <a:rPr lang="it-IT" sz="3800" dirty="0">
                <a:latin typeface="+mn-lt"/>
              </a:rPr>
              <a:t>Come presentarsi nel mondo del lavoro</a:t>
            </a:r>
            <a:endParaRPr lang="it-IT" sz="5400" dirty="0"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CE1FCB-B37D-4B7F-AB6B-D98484DBF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89353"/>
            <a:ext cx="12192000" cy="90648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5000" b="1" dirty="0">
                <a:solidFill>
                  <a:prstClr val="black"/>
                </a:solidFill>
              </a:rPr>
              <a:t>Un’esperienza in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5000" b="1" dirty="0">
                <a:solidFill>
                  <a:prstClr val="black"/>
                </a:solidFill>
              </a:rPr>
              <a:t> Information Technology</a:t>
            </a:r>
          </a:p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BF1ADA-5BD1-4E6F-B92A-131D5507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i="0" dirty="0"/>
              <a:t>Lina Salmon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E5CAFA-CCAE-40C9-A535-DDA0EB6A5F53}"/>
              </a:ext>
            </a:extLst>
          </p:cNvPr>
          <p:cNvSpPr txBox="1"/>
          <p:nvPr/>
        </p:nvSpPr>
        <p:spPr>
          <a:xfrm>
            <a:off x="0" y="554400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Scuola di Ingegneria e Architettura – Alma Mater </a:t>
            </a:r>
            <a:r>
              <a:rPr lang="it-IT" sz="2600" dirty="0" err="1"/>
              <a:t>Studiorum</a:t>
            </a:r>
            <a:r>
              <a:rPr lang="it-IT" sz="2600" dirty="0"/>
              <a:t> Università di Bologna</a:t>
            </a:r>
          </a:p>
          <a:p>
            <a:pPr algn="ctr"/>
            <a:r>
              <a:rPr lang="it-IT" sz="2600" dirty="0"/>
              <a:t>AA 2018/2019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308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4323C-3D4F-423E-9BE9-E8EB7750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Real Time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Visibility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DE91A2-8F5C-4BA9-9453-0B4E9D5A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5C32EF-55F0-4121-8D3A-0BC38198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10</a:t>
            </a:fld>
            <a:endParaRPr lang="it-IT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26728552-5DFC-4ED3-A79E-D219D3D6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70" y="1297198"/>
            <a:ext cx="11888230" cy="5401524"/>
          </a:xfrm>
          <a:prstGeom prst="rect">
            <a:avLst/>
          </a:prstGeom>
        </p:spPr>
      </p:pic>
      <p:sp>
        <p:nvSpPr>
          <p:cNvPr id="34" name="Footer Placeholder 19">
            <a:extLst>
              <a:ext uri="{FF2B5EF4-FFF2-40B4-BE49-F238E27FC236}">
                <a16:creationId xmlns:a16="http://schemas.microsoft.com/office/drawing/2014/main" id="{5D3EFC36-4831-4165-9ADB-FCBE9C4BED8B}"/>
              </a:ext>
            </a:extLst>
          </p:cNvPr>
          <p:cNvSpPr txBox="1">
            <a:spLocks/>
          </p:cNvSpPr>
          <p:nvPr/>
        </p:nvSpPr>
        <p:spPr>
          <a:xfrm>
            <a:off x="8571189" y="5892521"/>
            <a:ext cx="2896828" cy="281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FF0000"/>
                </a:solidFill>
              </a:rPr>
              <a:t>2021 © TESI SpA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FFB63-285D-4C2F-9F82-57FF2DD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Real Time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Visibility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649E68-1760-48A1-B0D3-EBED1FFA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6EC298-E6F1-44FB-B16C-3F56F7C1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11</a:t>
            </a:fld>
            <a:endParaRPr lang="it-IT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E6423E-D6F0-44B9-9EDE-28357DD7A878}"/>
              </a:ext>
            </a:extLst>
          </p:cNvPr>
          <p:cNvSpPr txBox="1">
            <a:spLocks/>
          </p:cNvSpPr>
          <p:nvPr/>
        </p:nvSpPr>
        <p:spPr>
          <a:xfrm>
            <a:off x="7365297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2021 © TESI SpA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8979DAD-0894-4214-8294-056FCA32A431}"/>
              </a:ext>
            </a:extLst>
          </p:cNvPr>
          <p:cNvSpPr txBox="1">
            <a:spLocks/>
          </p:cNvSpPr>
          <p:nvPr/>
        </p:nvSpPr>
        <p:spPr>
          <a:xfrm>
            <a:off x="455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TESISQUARE®</a:t>
            </a:r>
            <a:endParaRPr lang="en-US" baseline="300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CC9365-2E83-4097-89B3-A21F88CF6956}"/>
              </a:ext>
            </a:extLst>
          </p:cNvPr>
          <p:cNvSpPr txBox="1">
            <a:spLocks/>
          </p:cNvSpPr>
          <p:nvPr/>
        </p:nvSpPr>
        <p:spPr>
          <a:xfrm>
            <a:off x="11519597" y="635635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8E4BA-17C2-514E-B15D-FE606A8A0F29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2" name="Rectangle 158">
            <a:extLst>
              <a:ext uri="{FF2B5EF4-FFF2-40B4-BE49-F238E27FC236}">
                <a16:creationId xmlns:a16="http://schemas.microsoft.com/office/drawing/2014/main" id="{E39BA4A4-BE43-4554-A7C1-C04730D4A4C9}"/>
              </a:ext>
            </a:extLst>
          </p:cNvPr>
          <p:cNvSpPr/>
          <p:nvPr/>
        </p:nvSpPr>
        <p:spPr>
          <a:xfrm>
            <a:off x="1698782" y="1509566"/>
            <a:ext cx="2867714" cy="75405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200" b="1" kern="1200">
                <a:solidFill>
                  <a:srgbClr val="1C203D"/>
                </a:solidFill>
                <a:latin typeface="Montserrat SemiBold" pitchFamily="2" charset="77"/>
                <a:sym typeface="Montserrat Light"/>
              </a:rPr>
              <a:t>AREAS MANAGEMENT</a:t>
            </a:r>
            <a:endParaRPr lang="en-US" sz="1200" b="1" kern="1200" dirty="0">
              <a:solidFill>
                <a:srgbClr val="1C203D"/>
              </a:solidFill>
              <a:latin typeface="Montserrat SemiBold" pitchFamily="2" charset="77"/>
              <a:sym typeface="Montserrat Light"/>
            </a:endParaRPr>
          </a:p>
          <a:p>
            <a:pPr algn="r" fontAlgn="base"/>
            <a:r>
              <a:rPr lang="en-US" sz="1300">
                <a:solidFill>
                  <a:srgbClr val="4F575C"/>
                </a:solidFill>
                <a:latin typeface="Montserrat Light" pitchFamily="2" charset="77"/>
              </a:rPr>
              <a:t>Manage areas around destination and draw sensible polygons</a:t>
            </a:r>
            <a:endParaRPr lang="en-US" sz="1300" dirty="0">
              <a:solidFill>
                <a:srgbClr val="4F575C"/>
              </a:solidFill>
              <a:latin typeface="Montserrat Light" pitchFamily="2" charset="77"/>
            </a:endParaRPr>
          </a:p>
        </p:txBody>
      </p:sp>
      <p:sp>
        <p:nvSpPr>
          <p:cNvPr id="13" name="Rectangle 158">
            <a:extLst>
              <a:ext uri="{FF2B5EF4-FFF2-40B4-BE49-F238E27FC236}">
                <a16:creationId xmlns:a16="http://schemas.microsoft.com/office/drawing/2014/main" id="{BC18B4CD-9DAD-4B28-9CDB-197CD763434B}"/>
              </a:ext>
            </a:extLst>
          </p:cNvPr>
          <p:cNvSpPr/>
          <p:nvPr/>
        </p:nvSpPr>
        <p:spPr>
          <a:xfrm>
            <a:off x="720413" y="3617233"/>
            <a:ext cx="3991332" cy="75405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200" b="1" kern="1200">
                <a:solidFill>
                  <a:srgbClr val="1C203D"/>
                </a:solidFill>
                <a:latin typeface="Montserrat SemiBold" pitchFamily="2" charset="77"/>
                <a:sym typeface="Montserrat Light"/>
              </a:rPr>
              <a:t>RULES MANAGEMENT</a:t>
            </a:r>
            <a:endParaRPr lang="en-US" sz="1200" b="1" kern="1200" dirty="0">
              <a:solidFill>
                <a:srgbClr val="1C203D"/>
              </a:solidFill>
              <a:latin typeface="Montserrat SemiBold" pitchFamily="2" charset="77"/>
              <a:sym typeface="Montserrat Light"/>
            </a:endParaRPr>
          </a:p>
          <a:p>
            <a:pPr algn="r" fontAlgn="base"/>
            <a:r>
              <a:rPr lang="en-US" sz="1300">
                <a:solidFill>
                  <a:srgbClr val="4F575C"/>
                </a:solidFill>
                <a:latin typeface="Montserrat Light" pitchFamily="2" charset="77"/>
              </a:rPr>
              <a:t>Define rules when truck enters on exists in each area, for optimize automations</a:t>
            </a:r>
            <a:endParaRPr lang="en-US" sz="1300" dirty="0">
              <a:solidFill>
                <a:srgbClr val="4F575C"/>
              </a:solidFill>
              <a:latin typeface="Montserrat Light" pitchFamily="2" charset="77"/>
            </a:endParaRPr>
          </a:p>
        </p:txBody>
      </p:sp>
      <p:pic>
        <p:nvPicPr>
          <p:cNvPr id="14" name="image4.png">
            <a:extLst>
              <a:ext uri="{FF2B5EF4-FFF2-40B4-BE49-F238E27FC236}">
                <a16:creationId xmlns:a16="http://schemas.microsoft.com/office/drawing/2014/main" id="{9A252EA5-D0B7-4850-8220-8A7CE1116F7C}"/>
              </a:ext>
            </a:extLst>
          </p:cNvPr>
          <p:cNvPicPr/>
          <p:nvPr/>
        </p:nvPicPr>
        <p:blipFill>
          <a:blip r:embed="rId2"/>
          <a:srcRect t="4047" b="23167"/>
          <a:stretch>
            <a:fillRect/>
          </a:stretch>
        </p:blipFill>
        <p:spPr>
          <a:xfrm>
            <a:off x="4962051" y="1695600"/>
            <a:ext cx="6901055" cy="4398023"/>
          </a:xfrm>
          <a:prstGeom prst="rect">
            <a:avLst/>
          </a:prstGeom>
          <a:ln/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C0E52C1-B8E6-4F0B-BD66-64F94D93C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6" y="2263619"/>
            <a:ext cx="6118860" cy="139446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DE186DA2-9D3A-491F-AE99-BC71CF7F8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8" y="4496746"/>
            <a:ext cx="6118860" cy="2090928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CC4AF91-24AC-4765-BEFF-631574987C7C}"/>
              </a:ext>
            </a:extLst>
          </p:cNvPr>
          <p:cNvSpPr txBox="1">
            <a:spLocks/>
          </p:cNvSpPr>
          <p:nvPr/>
        </p:nvSpPr>
        <p:spPr>
          <a:xfrm>
            <a:off x="9295172" y="6106832"/>
            <a:ext cx="2896828" cy="281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>
                <a:solidFill>
                  <a:srgbClr val="FF0000"/>
                </a:solidFill>
              </a:rPr>
              <a:t>2021 © TESI SpA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User-to-user chat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1C9D8E-1693-8E46-97B0-4ACAEA1A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529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2021 © TESI SpA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B8F531-A1AA-A946-9109-52F41EE3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9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TESISQUARE®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66101D-5119-4796-9173-0F044C8F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597" y="6356350"/>
            <a:ext cx="672403" cy="365125"/>
          </a:xfrm>
        </p:spPr>
        <p:txBody>
          <a:bodyPr/>
          <a:lstStyle/>
          <a:p>
            <a:fld id="{F848E4BA-17C2-514E-B15D-FE606A8A0F29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8" name="Google Shape;702;p39">
            <a:extLst>
              <a:ext uri="{FF2B5EF4-FFF2-40B4-BE49-F238E27FC236}">
                <a16:creationId xmlns:a16="http://schemas.microsoft.com/office/drawing/2014/main" id="{76C6690E-4C80-43AB-9845-6BD711A2A6C7}"/>
              </a:ext>
            </a:extLst>
          </p:cNvPr>
          <p:cNvSpPr/>
          <p:nvPr/>
        </p:nvSpPr>
        <p:spPr>
          <a:xfrm>
            <a:off x="4911025" y="2715825"/>
            <a:ext cx="2376000" cy="882900"/>
          </a:xfrm>
          <a:prstGeom prst="roundRect">
            <a:avLst>
              <a:gd name="adj" fmla="val 7428"/>
            </a:avLst>
          </a:prstGeom>
          <a:solidFill>
            <a:srgbClr val="0A71B3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800" tIns="64800" rIns="64800" bIns="6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TESISQUARE</a:t>
            </a:r>
            <a:endParaRPr sz="2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PLATFORM</a:t>
            </a:r>
            <a:endParaRPr sz="2000" i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" name="Google Shape;703;p39">
            <a:extLst>
              <a:ext uri="{FF2B5EF4-FFF2-40B4-BE49-F238E27FC236}">
                <a16:creationId xmlns:a16="http://schemas.microsoft.com/office/drawing/2014/main" id="{A65A5D12-C0A0-4288-81EB-7C4C2CB53A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200" y="2809525"/>
            <a:ext cx="544275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704;p39">
            <a:extLst>
              <a:ext uri="{FF2B5EF4-FFF2-40B4-BE49-F238E27FC236}">
                <a16:creationId xmlns:a16="http://schemas.microsoft.com/office/drawing/2014/main" id="{258C8786-699C-4813-BA9A-4C30386509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34525" y="2809525"/>
            <a:ext cx="544275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05;p39">
            <a:extLst>
              <a:ext uri="{FF2B5EF4-FFF2-40B4-BE49-F238E27FC236}">
                <a16:creationId xmlns:a16="http://schemas.microsoft.com/office/drawing/2014/main" id="{A1B66C52-BB3E-4A11-8993-93AB17C416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684" y="2791400"/>
            <a:ext cx="882382" cy="7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706;p39">
            <a:extLst>
              <a:ext uri="{FF2B5EF4-FFF2-40B4-BE49-F238E27FC236}">
                <a16:creationId xmlns:a16="http://schemas.microsoft.com/office/drawing/2014/main" id="{A0621051-C513-4E00-AB08-21EE4FE0E31B}"/>
              </a:ext>
            </a:extLst>
          </p:cNvPr>
          <p:cNvCxnSpPr/>
          <p:nvPr/>
        </p:nvCxnSpPr>
        <p:spPr>
          <a:xfrm>
            <a:off x="4162253" y="3142550"/>
            <a:ext cx="681600" cy="3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707;p39">
            <a:extLst>
              <a:ext uri="{FF2B5EF4-FFF2-40B4-BE49-F238E27FC236}">
                <a16:creationId xmlns:a16="http://schemas.microsoft.com/office/drawing/2014/main" id="{A07EF93F-E754-4768-9694-B4204FA18A94}"/>
              </a:ext>
            </a:extLst>
          </p:cNvPr>
          <p:cNvSpPr/>
          <p:nvPr/>
        </p:nvSpPr>
        <p:spPr>
          <a:xfrm>
            <a:off x="5175625" y="4235738"/>
            <a:ext cx="1846800" cy="882900"/>
          </a:xfrm>
          <a:prstGeom prst="roundRect">
            <a:avLst>
              <a:gd name="adj" fmla="val 7428"/>
            </a:avLst>
          </a:prstGeom>
          <a:solidFill>
            <a:srgbClr val="0A71B3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800" tIns="64800" rIns="64800" bIns="64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Cloud Translation Service</a:t>
            </a:r>
            <a:endParaRPr sz="1800" i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708;p39">
            <a:extLst>
              <a:ext uri="{FF2B5EF4-FFF2-40B4-BE49-F238E27FC236}">
                <a16:creationId xmlns:a16="http://schemas.microsoft.com/office/drawing/2014/main" id="{0D3FA65B-17B2-49B4-B539-693DFCB1C2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900" y="5274315"/>
            <a:ext cx="544275" cy="5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709;p39">
            <a:extLst>
              <a:ext uri="{FF2B5EF4-FFF2-40B4-BE49-F238E27FC236}">
                <a16:creationId xmlns:a16="http://schemas.microsoft.com/office/drawing/2014/main" id="{1CBB3BB9-E10A-44CC-9881-59037A1A77C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3463" y="4668915"/>
            <a:ext cx="544275" cy="5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710;p39">
            <a:extLst>
              <a:ext uri="{FF2B5EF4-FFF2-40B4-BE49-F238E27FC236}">
                <a16:creationId xmlns:a16="http://schemas.microsoft.com/office/drawing/2014/main" id="{987D3BC9-385A-4725-9DCA-7342636773F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0288" y="4821216"/>
            <a:ext cx="544275" cy="36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711;p39">
            <a:extLst>
              <a:ext uri="{FF2B5EF4-FFF2-40B4-BE49-F238E27FC236}">
                <a16:creationId xmlns:a16="http://schemas.microsoft.com/office/drawing/2014/main" id="{E56A4281-4970-411D-B973-AD339DB8837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4683" y="5355971"/>
            <a:ext cx="544275" cy="38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12;p39">
            <a:extLst>
              <a:ext uri="{FF2B5EF4-FFF2-40B4-BE49-F238E27FC236}">
                <a16:creationId xmlns:a16="http://schemas.microsoft.com/office/drawing/2014/main" id="{B7758B69-4F70-4CE4-B8A9-AD781A3CBAB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9151" y="5365479"/>
            <a:ext cx="544275" cy="361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713;p39">
            <a:extLst>
              <a:ext uri="{FF2B5EF4-FFF2-40B4-BE49-F238E27FC236}">
                <a16:creationId xmlns:a16="http://schemas.microsoft.com/office/drawing/2014/main" id="{1AE45858-DC8C-45DB-99AC-D6E1CB2CE78D}"/>
              </a:ext>
            </a:extLst>
          </p:cNvPr>
          <p:cNvCxnSpPr/>
          <p:nvPr/>
        </p:nvCxnSpPr>
        <p:spPr>
          <a:xfrm>
            <a:off x="7407741" y="3142563"/>
            <a:ext cx="681600" cy="3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" name="Google Shape;714;p39">
            <a:extLst>
              <a:ext uri="{FF2B5EF4-FFF2-40B4-BE49-F238E27FC236}">
                <a16:creationId xmlns:a16="http://schemas.microsoft.com/office/drawing/2014/main" id="{90FC5CB6-4CAD-4F46-A630-760A17C257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0084" y="2791400"/>
            <a:ext cx="882382" cy="7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715;p39">
            <a:extLst>
              <a:ext uri="{FF2B5EF4-FFF2-40B4-BE49-F238E27FC236}">
                <a16:creationId xmlns:a16="http://schemas.microsoft.com/office/drawing/2014/main" id="{2EE8EEE4-2A4F-4707-8F3D-7EC179EA96D3}"/>
              </a:ext>
            </a:extLst>
          </p:cNvPr>
          <p:cNvCxnSpPr/>
          <p:nvPr/>
        </p:nvCxnSpPr>
        <p:spPr>
          <a:xfrm>
            <a:off x="5986700" y="3718100"/>
            <a:ext cx="600" cy="361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716;p39">
            <a:extLst>
              <a:ext uri="{FF2B5EF4-FFF2-40B4-BE49-F238E27FC236}">
                <a16:creationId xmlns:a16="http://schemas.microsoft.com/office/drawing/2014/main" id="{28388099-D836-4121-BECC-159596E0B5DD}"/>
              </a:ext>
            </a:extLst>
          </p:cNvPr>
          <p:cNvCxnSpPr/>
          <p:nvPr/>
        </p:nvCxnSpPr>
        <p:spPr>
          <a:xfrm rot="10800000" flipH="1">
            <a:off x="6138750" y="3718250"/>
            <a:ext cx="600" cy="361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717;p39">
            <a:extLst>
              <a:ext uri="{FF2B5EF4-FFF2-40B4-BE49-F238E27FC236}">
                <a16:creationId xmlns:a16="http://schemas.microsoft.com/office/drawing/2014/main" id="{C933191F-55E7-45DC-A426-83DFED03E207}"/>
              </a:ext>
            </a:extLst>
          </p:cNvPr>
          <p:cNvCxnSpPr/>
          <p:nvPr/>
        </p:nvCxnSpPr>
        <p:spPr>
          <a:xfrm>
            <a:off x="7463000" y="3540638"/>
            <a:ext cx="973500" cy="733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34" name="Google Shape;718;p39">
            <a:extLst>
              <a:ext uri="{FF2B5EF4-FFF2-40B4-BE49-F238E27FC236}">
                <a16:creationId xmlns:a16="http://schemas.microsoft.com/office/drawing/2014/main" id="{DF17D623-491B-40EF-8758-523DF19D015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1413" y="4052488"/>
            <a:ext cx="382473" cy="69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719;p39">
            <a:extLst>
              <a:ext uri="{FF2B5EF4-FFF2-40B4-BE49-F238E27FC236}">
                <a16:creationId xmlns:a16="http://schemas.microsoft.com/office/drawing/2014/main" id="{2D26F115-3D8C-4975-851B-5791088926B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77463" y="4128100"/>
            <a:ext cx="544275" cy="5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720;p39">
            <a:extLst>
              <a:ext uri="{FF2B5EF4-FFF2-40B4-BE49-F238E27FC236}">
                <a16:creationId xmlns:a16="http://schemas.microsoft.com/office/drawing/2014/main" id="{F2E7985F-A11E-4A0A-8B8F-F87B381E6BA4}"/>
              </a:ext>
            </a:extLst>
          </p:cNvPr>
          <p:cNvSpPr/>
          <p:nvPr/>
        </p:nvSpPr>
        <p:spPr>
          <a:xfrm>
            <a:off x="7163425" y="1285350"/>
            <a:ext cx="2514900" cy="1049700"/>
          </a:xfrm>
          <a:prstGeom prst="wedgeRoundRectCallout">
            <a:avLst>
              <a:gd name="adj1" fmla="val 9372"/>
              <a:gd name="adj2" fmla="val 87518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Die Bestellung AB24501 wird nicht bestätigt. Kannst du es bitte überprüfen?</a:t>
            </a:r>
            <a:endParaRPr b="1"/>
          </a:p>
        </p:txBody>
      </p:sp>
      <p:sp>
        <p:nvSpPr>
          <p:cNvPr id="37" name="Google Shape;721;p39">
            <a:extLst>
              <a:ext uri="{FF2B5EF4-FFF2-40B4-BE49-F238E27FC236}">
                <a16:creationId xmlns:a16="http://schemas.microsoft.com/office/drawing/2014/main" id="{00154702-3810-47C7-82C9-75522C376EDB}"/>
              </a:ext>
            </a:extLst>
          </p:cNvPr>
          <p:cNvSpPr/>
          <p:nvPr/>
        </p:nvSpPr>
        <p:spPr>
          <a:xfrm>
            <a:off x="2149925" y="1285350"/>
            <a:ext cx="2514900" cy="1049700"/>
          </a:xfrm>
          <a:prstGeom prst="wedgeRoundRectCallout">
            <a:avLst>
              <a:gd name="adj1" fmla="val 9372"/>
              <a:gd name="adj2" fmla="val 87518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The order AB24501 is not confirmed. Can you check it out please?</a:t>
            </a:r>
            <a:endParaRPr b="1"/>
          </a:p>
        </p:txBody>
      </p:sp>
      <p:sp>
        <p:nvSpPr>
          <p:cNvPr id="38" name="Footer Placeholder 19">
            <a:extLst>
              <a:ext uri="{FF2B5EF4-FFF2-40B4-BE49-F238E27FC236}">
                <a16:creationId xmlns:a16="http://schemas.microsoft.com/office/drawing/2014/main" id="{33F0259D-42B8-4F67-99D9-9A4DA165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1189" y="5892521"/>
            <a:ext cx="2896828" cy="281764"/>
          </a:xfrm>
        </p:spPr>
        <p:txBody>
          <a:bodyPr/>
          <a:lstStyle/>
          <a:p>
            <a:pPr lvl="0"/>
            <a:r>
              <a:rPr lang="de-DE" sz="1600" noProof="0" dirty="0">
                <a:solidFill>
                  <a:srgbClr val="FF0000"/>
                </a:solidFill>
              </a:rPr>
              <a:t>2021 © TESI SpA</a:t>
            </a:r>
            <a:endParaRPr lang="it-IT" sz="1600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16594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54FD16-631A-45C9-93FB-53F06C228017}"/>
              </a:ext>
            </a:extLst>
          </p:cNvPr>
          <p:cNvSpPr txBox="1"/>
          <p:nvPr/>
        </p:nvSpPr>
        <p:spPr>
          <a:xfrm>
            <a:off x="0" y="9942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Grazie a tutti </a:t>
            </a:r>
          </a:p>
          <a:p>
            <a:pPr algn="ctr"/>
            <a:r>
              <a:rPr lang="it-IT" sz="5400" b="1" dirty="0"/>
              <a:t>per l’attenzione</a:t>
            </a:r>
            <a:endParaRPr lang="it-IT" sz="3800" b="1" dirty="0"/>
          </a:p>
        </p:txBody>
      </p:sp>
    </p:spTree>
    <p:extLst>
      <p:ext uri="{BB962C8B-B14F-4D97-AF65-F5344CB8AC3E}">
        <p14:creationId xmlns:p14="http://schemas.microsoft.com/office/powerpoint/2010/main" val="80036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630584-C523-41C9-BD5B-8F76B7A9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Lina Salmon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A2211C-DF97-4393-9435-60D4E9AE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8B93A6-B0B8-4585-8926-58CB6D4FF3B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38600" y="1139561"/>
            <a:ext cx="8066314" cy="38131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000" dirty="0"/>
              <a:t>Laurea in Ingegneria Elettronica – </a:t>
            </a:r>
            <a:r>
              <a:rPr lang="it-IT" sz="2000" dirty="0" err="1"/>
              <a:t>ind</a:t>
            </a:r>
            <a:r>
              <a:rPr lang="it-IT" sz="2000" dirty="0"/>
              <a:t>. Gestionale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Breve esperienza presso l’Università di Bologna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Analista all’interno della Business Unit di Consulenza Manageriale in un grande gruppo francese (Atos)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Assunzione presso </a:t>
            </a:r>
            <a:r>
              <a:rPr lang="it-IT" sz="2000" dirty="0" err="1"/>
              <a:t>Joinet</a:t>
            </a:r>
            <a:r>
              <a:rPr lang="it-IT" sz="2000" dirty="0"/>
              <a:t>, start up bolognese in area di digitalizzazione delle catene di fornitura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Client Manager presso </a:t>
            </a:r>
            <a:r>
              <a:rPr lang="it-IT" sz="2000" dirty="0" err="1"/>
              <a:t>i-Faber</a:t>
            </a:r>
            <a:r>
              <a:rPr lang="it-IT" sz="2000" dirty="0"/>
              <a:t> -  gruppo Unicredit, area Digital Procurement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Business Unit Manager presso TESISQUARE – primaria azienda italiana di Servizi di Information Technology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mamma di Francesco, 20 anni, che studia…scienze naturali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255CB6-1777-4D11-9622-51982F53046C}"/>
              </a:ext>
            </a:extLst>
          </p:cNvPr>
          <p:cNvSpPr txBox="1"/>
          <p:nvPr/>
        </p:nvSpPr>
        <p:spPr>
          <a:xfrm>
            <a:off x="994206" y="200432"/>
            <a:ext cx="906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+mj-lt"/>
                <a:ea typeface="+mj-ea"/>
                <a:cs typeface="+mj-cs"/>
              </a:rPr>
              <a:t>Due parole su di me…</a:t>
            </a:r>
            <a:r>
              <a:rPr lang="it-IT" sz="3600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8566AB-B760-4DC9-9E65-1CFFDC08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8" y="1466133"/>
            <a:ext cx="3396883" cy="24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A8AEA-0F05-42F3-96EA-312C08CB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faccio oggi?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68EB3E-747A-4C2A-B2BF-9D812B72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97BD5C6E-063E-4ABD-A3E7-2CB9232B2ACE}"/>
              </a:ext>
            </a:extLst>
          </p:cNvPr>
          <p:cNvSpPr txBox="1">
            <a:spLocks/>
          </p:cNvSpPr>
          <p:nvPr/>
        </p:nvSpPr>
        <p:spPr>
          <a:xfrm>
            <a:off x="424543" y="1639608"/>
            <a:ext cx="11179628" cy="362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Ho due principali responsabilità:</a:t>
            </a:r>
          </a:p>
          <a:p>
            <a:pPr lvl="1"/>
            <a:r>
              <a:rPr lang="it-IT" dirty="0"/>
              <a:t>gestire una Business Unit, ovvero:</a:t>
            </a:r>
          </a:p>
          <a:p>
            <a:pPr lvl="2"/>
            <a:r>
              <a:rPr lang="it-IT" dirty="0"/>
              <a:t>gestire un gruppo di persone con diversi profili professionali e seniority</a:t>
            </a:r>
          </a:p>
          <a:p>
            <a:pPr lvl="2"/>
            <a:r>
              <a:rPr lang="it-IT" dirty="0"/>
              <a:t>pianificare le attività del gruppo in modo da eseguire i progetti ordinati massimizzandone la qualità e la marginalità</a:t>
            </a:r>
          </a:p>
          <a:p>
            <a:pPr marL="790575" lvl="2" indent="-342900"/>
            <a:r>
              <a:rPr lang="it-IT" sz="2400" dirty="0"/>
              <a:t>gestire i Clienti, ovvero:</a:t>
            </a:r>
          </a:p>
          <a:p>
            <a:pPr marL="1247775" lvl="3" indent="-342900"/>
            <a:r>
              <a:rPr lang="it-IT" sz="2200" dirty="0"/>
              <a:t>pianificare i progetti (Project Management)</a:t>
            </a:r>
          </a:p>
          <a:p>
            <a:pPr marL="1247775" lvl="3" indent="-342900"/>
            <a:r>
              <a:rPr lang="it-IT" sz="2200" dirty="0"/>
              <a:t>estendere l’utilizzo dei nostri prodotti, cogliendo ogni opportunità di vendita dell’</a:t>
            </a:r>
            <a:r>
              <a:rPr lang="it-IT" sz="2200" dirty="0" err="1"/>
              <a:t>offering</a:t>
            </a:r>
            <a:r>
              <a:rPr lang="it-IT" sz="2200" dirty="0"/>
              <a:t>  aziendale</a:t>
            </a:r>
          </a:p>
          <a:p>
            <a:pPr lvl="2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77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DC668-1BE0-40DC-96DB-F4539826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 su Project Management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E95252-1BBC-456A-A44F-6CB52D0C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4</a:t>
            </a:fld>
            <a:endParaRPr lang="it-IT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C8291013-366C-4934-975B-2A7C863C73B4}"/>
              </a:ext>
            </a:extLst>
          </p:cNvPr>
          <p:cNvSpPr txBox="1">
            <a:spLocks/>
          </p:cNvSpPr>
          <p:nvPr/>
        </p:nvSpPr>
        <p:spPr>
          <a:xfrm>
            <a:off x="449834" y="1333881"/>
            <a:ext cx="11438427" cy="35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/>
              <a:t>Ogni attività che facciamo è di fatto un progetto e può, anzi deve, essere gestito come tale!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000" dirty="0"/>
              <a:t>Nelle aziende, di qualunque tipo, sono figure chiavi e spesso rare, quindi le skills di PM sono una competenza strategica e trasversale molto distintiva e qualificante.</a:t>
            </a:r>
          </a:p>
          <a:p>
            <a:pPr marL="0" indent="0">
              <a:buNone/>
            </a:pPr>
            <a:r>
              <a:rPr lang="it-IT" sz="2000" dirty="0"/>
              <a:t>Cosa sono?</a:t>
            </a:r>
          </a:p>
          <a:p>
            <a:pPr marL="517525" indent="-342900"/>
            <a:r>
              <a:rPr lang="it-IT" sz="2000" dirty="0"/>
              <a:t>Capacità di analisi e di strutturazione di un progetto in singoli task come sotto-progetti, in fasi, sotto-fasi ognuno con un responsabile, un durata, un inizio e una fine, una sequenzialità </a:t>
            </a:r>
          </a:p>
          <a:p>
            <a:pPr marL="517525" indent="-342900"/>
            <a:r>
              <a:rPr lang="it-IT" sz="2000" dirty="0"/>
              <a:t>Capacità di controllo dell’avanzamento dei lavori e di rispetto delle date concordate</a:t>
            </a:r>
          </a:p>
          <a:p>
            <a:pPr marL="517525" indent="-342900"/>
            <a:r>
              <a:rPr lang="it-IT" sz="2000" dirty="0"/>
              <a:t>Capacità di individuare i lavori strategici e quelli più esposti a rischi</a:t>
            </a:r>
          </a:p>
          <a:p>
            <a:pPr marL="517525" indent="-342900"/>
            <a:r>
              <a:rPr lang="it-IT" sz="2000" dirty="0"/>
              <a:t>Capacità di mettere in campo azioni correttive e strategie all’emergere di criticità</a:t>
            </a:r>
          </a:p>
          <a:p>
            <a:pPr marL="517525" indent="-342900"/>
            <a:endParaRPr lang="it-IT" sz="2000" dirty="0"/>
          </a:p>
          <a:p>
            <a:pPr marL="174625" indent="0" algn="just">
              <a:buNone/>
            </a:pPr>
            <a:r>
              <a:rPr lang="it-IT" sz="2000" i="1" dirty="0"/>
              <a:t>Ricordatevi sempre che l’elefante si mangia a piccoli morsi…ogni problema anche il più grande e complesso può (e deve) essere frammentato in task affrontabili e monitorabili.</a:t>
            </a:r>
          </a:p>
          <a:p>
            <a:pPr marL="517525" indent="-342900"/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lvl="2"/>
            <a:endParaRPr lang="it-IT" dirty="0"/>
          </a:p>
          <a:p>
            <a:pPr marL="285750" indent="-285750"/>
            <a:endParaRPr lang="it-IT" sz="2000" dirty="0"/>
          </a:p>
          <a:p>
            <a:pPr marL="285750" indent="-285750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2698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D8998-09DB-47D7-AC9C-CAAAA0AE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98" y="155644"/>
            <a:ext cx="10369501" cy="1072205"/>
          </a:xfrm>
        </p:spPr>
        <p:txBody>
          <a:bodyPr>
            <a:normAutofit/>
          </a:bodyPr>
          <a:lstStyle/>
          <a:p>
            <a:r>
              <a:rPr lang="it-IT" dirty="0"/>
              <a:t>Focus su Project Management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617CF0-35EC-4B19-9CD7-8A329BE3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1CFCDB-DDA5-472B-904A-9E365A39C6A4}"/>
              </a:ext>
            </a:extLst>
          </p:cNvPr>
          <p:cNvSpPr/>
          <p:nvPr/>
        </p:nvSpPr>
        <p:spPr>
          <a:xfrm>
            <a:off x="4202349" y="4737370"/>
            <a:ext cx="982494" cy="145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BA25E88-B215-4DC1-A822-BA9BCA501C04}"/>
              </a:ext>
            </a:extLst>
          </p:cNvPr>
          <p:cNvGrpSpPr/>
          <p:nvPr/>
        </p:nvGrpSpPr>
        <p:grpSpPr>
          <a:xfrm>
            <a:off x="505838" y="1376251"/>
            <a:ext cx="11594044" cy="5326105"/>
            <a:chOff x="505838" y="1376251"/>
            <a:chExt cx="11594044" cy="532610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94C39C0-3B03-46C2-85DF-F75CEA982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838" y="1376251"/>
              <a:ext cx="11501925" cy="5326105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8CE2D25-4770-4437-81CC-563A3AD9BAE1}"/>
                </a:ext>
              </a:extLst>
            </p:cNvPr>
            <p:cNvSpPr/>
            <p:nvPr/>
          </p:nvSpPr>
          <p:spPr>
            <a:xfrm>
              <a:off x="3968885" y="4503906"/>
              <a:ext cx="3035030" cy="1429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E3E98C-612B-4110-9565-CAFD445CF800}"/>
                </a:ext>
              </a:extLst>
            </p:cNvPr>
            <p:cNvSpPr/>
            <p:nvPr/>
          </p:nvSpPr>
          <p:spPr>
            <a:xfrm>
              <a:off x="9064852" y="4503906"/>
              <a:ext cx="3035030" cy="2018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5525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752B4-99B0-4F60-B7D8-DA384AD4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98" y="52211"/>
            <a:ext cx="10369501" cy="1072205"/>
          </a:xfrm>
        </p:spPr>
        <p:txBody>
          <a:bodyPr/>
          <a:lstStyle/>
          <a:p>
            <a:r>
              <a:rPr lang="it-IT" dirty="0"/>
              <a:t>Come si cresce professionalmente…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65C007-CF08-4C52-B570-394C00F9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C5033078-FB22-4467-BF6C-A0D4DD88A553}"/>
              </a:ext>
            </a:extLst>
          </p:cNvPr>
          <p:cNvSpPr txBox="1">
            <a:spLocks/>
          </p:cNvSpPr>
          <p:nvPr/>
        </p:nvSpPr>
        <p:spPr>
          <a:xfrm>
            <a:off x="479024" y="1244158"/>
            <a:ext cx="11571462" cy="386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«</a:t>
            </a:r>
            <a:r>
              <a:rPr lang="it-IT" sz="1800" b="1" dirty="0"/>
              <a:t>Hard skills» - Percorso accademico e formativo </a:t>
            </a:r>
          </a:p>
          <a:p>
            <a:pPr lvl="1"/>
            <a:r>
              <a:rPr lang="it-IT" sz="1800" dirty="0"/>
              <a:t>Stage presso aziende (</a:t>
            </a:r>
            <a:r>
              <a:rPr lang="it-IT" sz="1800" dirty="0" err="1"/>
              <a:t>Procter&amp;Gamble,ecc</a:t>
            </a:r>
            <a:r>
              <a:rPr lang="it-IT" sz="1800" dirty="0"/>
              <a:t> )</a:t>
            </a:r>
          </a:p>
          <a:p>
            <a:pPr lvl="1"/>
            <a:r>
              <a:rPr lang="it-IT" sz="1800" dirty="0"/>
              <a:t>Competenze linguistiche (lingua inglese: un anno di liceo all’estero)</a:t>
            </a:r>
          </a:p>
          <a:p>
            <a:pPr lvl="1"/>
            <a:r>
              <a:rPr lang="it-IT" sz="1800" dirty="0"/>
              <a:t>Strumenti: vari corsi Project Management, corso Negoziazione</a:t>
            </a:r>
          </a:p>
          <a:p>
            <a:pPr lvl="1"/>
            <a:r>
              <a:rPr lang="it-IT" sz="1800" dirty="0" err="1"/>
              <a:t>Assestment</a:t>
            </a:r>
            <a:r>
              <a:rPr lang="it-IT" sz="1800" dirty="0"/>
              <a:t> manageriale </a:t>
            </a:r>
          </a:p>
          <a:p>
            <a:pPr lvl="1"/>
            <a:endParaRPr lang="it-IT" sz="1800" dirty="0"/>
          </a:p>
          <a:p>
            <a:r>
              <a:rPr lang="it-IT" sz="1800" b="1" dirty="0"/>
              <a:t>«Soft skill»  - Percorso di crescita personale</a:t>
            </a:r>
          </a:p>
          <a:p>
            <a:pPr lvl="1"/>
            <a:r>
              <a:rPr lang="it-IT" sz="1800" dirty="0"/>
              <a:t>corsi di team building, comunicazione non verbale, public </a:t>
            </a:r>
            <a:r>
              <a:rPr lang="it-IT" sz="1800" dirty="0" err="1"/>
              <a:t>speaking</a:t>
            </a:r>
            <a:r>
              <a:rPr lang="it-IT" sz="1800" dirty="0"/>
              <a:t>, </a:t>
            </a:r>
            <a:r>
              <a:rPr lang="it-IT" sz="1800" dirty="0" err="1"/>
              <a:t>ecc</a:t>
            </a:r>
            <a:endParaRPr lang="it-IT" sz="1800" dirty="0"/>
          </a:p>
          <a:p>
            <a:pPr lvl="1"/>
            <a:r>
              <a:rPr lang="it-IT" sz="1800" dirty="0"/>
              <a:t>vari lavori non collegati al percorso accademico (Italia 90, Fiere, ..)</a:t>
            </a:r>
          </a:p>
          <a:p>
            <a:pPr lvl="1"/>
            <a:r>
              <a:rPr lang="it-IT" sz="1800" dirty="0"/>
              <a:t>ma soprattutto </a:t>
            </a:r>
            <a:r>
              <a:rPr lang="it-IT" sz="1800" i="1" dirty="0"/>
              <a:t>grande attenzione personale </a:t>
            </a:r>
            <a:r>
              <a:rPr lang="it-IT" sz="1800" dirty="0"/>
              <a:t>a far crescere le proprie capacità di:</a:t>
            </a:r>
          </a:p>
          <a:p>
            <a:pPr lvl="2"/>
            <a:r>
              <a:rPr lang="it-IT" sz="1800" dirty="0"/>
              <a:t>collaborazione</a:t>
            </a:r>
          </a:p>
          <a:p>
            <a:pPr lvl="2"/>
            <a:r>
              <a:rPr lang="it-IT" sz="1800" dirty="0"/>
              <a:t>flessibilità</a:t>
            </a:r>
          </a:p>
          <a:p>
            <a:pPr lvl="2"/>
            <a:r>
              <a:rPr lang="it-IT" sz="1800" dirty="0"/>
              <a:t>ascolto attivo</a:t>
            </a:r>
          </a:p>
          <a:p>
            <a:pPr lvl="2"/>
            <a:r>
              <a:rPr lang="it-IT" sz="1800" dirty="0" err="1"/>
              <a:t>problem</a:t>
            </a:r>
            <a:r>
              <a:rPr lang="it-IT" sz="1800" dirty="0"/>
              <a:t> solving</a:t>
            </a:r>
          </a:p>
          <a:p>
            <a:pPr lvl="2"/>
            <a:r>
              <a:rPr lang="it-IT" sz="1800" dirty="0"/>
              <a:t>sicurezza in se stessi</a:t>
            </a:r>
          </a:p>
          <a:p>
            <a:pPr lvl="2"/>
            <a:r>
              <a:rPr lang="it-IT" sz="1800" dirty="0"/>
              <a:t>contezza delle proprie aree di debolezza</a:t>
            </a:r>
          </a:p>
          <a:p>
            <a:pPr marL="914400" lvl="2" indent="0">
              <a:buNone/>
            </a:pPr>
            <a:endParaRPr lang="it-IT" sz="1800" dirty="0"/>
          </a:p>
          <a:p>
            <a:pPr lvl="2"/>
            <a:endParaRPr lang="it-IT" sz="1800" dirty="0"/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pPr marL="285750" indent="-285750"/>
            <a:endParaRPr lang="it-IT" sz="1800" dirty="0"/>
          </a:p>
          <a:p>
            <a:pPr marL="285750" indent="-285750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8373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1B327-C0F8-4F42-84EE-F42C9D86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Lavorare in Information Technology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81F1C4-2180-424E-ABB0-6E480930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827D5611-BA9F-4EC0-BCD9-2F143A9F8E33}"/>
              </a:ext>
            </a:extLst>
          </p:cNvPr>
          <p:cNvSpPr txBox="1">
            <a:spLocks/>
          </p:cNvSpPr>
          <p:nvPr/>
        </p:nvSpPr>
        <p:spPr>
          <a:xfrm>
            <a:off x="466697" y="1522412"/>
            <a:ext cx="11557102" cy="381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L’IT pervade ogni ambito produttivo, dall’industria ai servizi, dal commercio al settore agro-alimentare, dai trasporti al turismo….</a:t>
            </a:r>
          </a:p>
          <a:p>
            <a:r>
              <a:rPr lang="it-IT" sz="2000" dirty="0"/>
              <a:t>Anche in ambiti apparentemente lontani, le competenze di IT sono un acceleratore e un facilitatore irrinunciabile: scienze naturali, medicina, economia, sociologia, ecc.</a:t>
            </a:r>
          </a:p>
          <a:p>
            <a:endParaRPr lang="it-IT" sz="2000" dirty="0"/>
          </a:p>
          <a:p>
            <a:r>
              <a:rPr lang="it-IT" sz="2000" dirty="0"/>
              <a:t>Le funzioni principali sono:</a:t>
            </a:r>
          </a:p>
          <a:p>
            <a:pPr lvl="1"/>
            <a:r>
              <a:rPr lang="it-IT" sz="2000" dirty="0"/>
              <a:t>analisi e supporto alle decisioni, tramite:</a:t>
            </a:r>
          </a:p>
          <a:p>
            <a:pPr lvl="2"/>
            <a:r>
              <a:rPr lang="it-IT" dirty="0"/>
              <a:t>Raccolta dati (Internet of </a:t>
            </a:r>
            <a:r>
              <a:rPr lang="it-IT" dirty="0" err="1"/>
              <a:t>Things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Elaborazione ed utilizzo dei dati (Big Data)</a:t>
            </a:r>
          </a:p>
          <a:p>
            <a:pPr lvl="2"/>
            <a:r>
              <a:rPr lang="it-IT" dirty="0"/>
              <a:t>Supporto alle decisioni: </a:t>
            </a:r>
            <a:r>
              <a:rPr lang="it-IT" dirty="0" err="1"/>
              <a:t>Artificial</a:t>
            </a:r>
            <a:r>
              <a:rPr lang="it-IT" dirty="0"/>
              <a:t> Intelligence </a:t>
            </a:r>
          </a:p>
          <a:p>
            <a:pPr lvl="1" algn="just"/>
            <a:r>
              <a:rPr lang="it-IT" sz="2000" dirty="0"/>
              <a:t>automazioni e ideazione di processi: robot software, telemedicina</a:t>
            </a:r>
          </a:p>
          <a:p>
            <a:pPr lvl="1" algn="just"/>
            <a:r>
              <a:rPr lang="it-IT" sz="2000" dirty="0"/>
              <a:t>smaterializzazione di documenti: digitalizzazioni, EDI, fatturazione elettronica</a:t>
            </a:r>
          </a:p>
          <a:p>
            <a:pPr lvl="2"/>
            <a:endParaRPr lang="it-IT" dirty="0"/>
          </a:p>
          <a:p>
            <a:pPr lvl="1"/>
            <a:endParaRPr lang="it-IT" sz="2000" dirty="0"/>
          </a:p>
          <a:p>
            <a:pPr marL="285750" indent="-285750"/>
            <a:endParaRPr lang="it-IT" sz="2000" dirty="0"/>
          </a:p>
          <a:p>
            <a:pPr marL="285750" indent="-285750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56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231ED-B917-4916-A5A4-207867B2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 su Controllo dei Processi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8B2859-0BBA-46FF-A5D3-C23A83E6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8</a:t>
            </a:fld>
            <a:endParaRPr lang="it-IT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3ADFC6AD-7356-494C-A14A-CC64524C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771" y="6065162"/>
            <a:ext cx="2896828" cy="281764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de-DE" sz="1600" noProof="0" dirty="0">
                <a:solidFill>
                  <a:srgbClr val="FF0000"/>
                </a:solidFill>
              </a:rPr>
              <a:t>2021 © TESI SpA</a:t>
            </a:r>
            <a:endParaRPr lang="it-IT" sz="1600" noProof="0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4E7650-00F5-4E2C-8FF6-BA43E3FF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7" y="1640406"/>
            <a:ext cx="10778662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ECCEC-975A-41DE-A5BA-BF6B61EB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Dashboard gestionali proattive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C18E84-AE70-47A1-841F-BA8902EC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3EF88-20EA-4AB7-A8DD-9358D467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9</a:t>
            </a:fld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72EFC604-6069-4138-AAD1-1824A3915ED6}"/>
              </a:ext>
            </a:extLst>
          </p:cNvPr>
          <p:cNvSpPr txBox="1">
            <a:spLocks/>
          </p:cNvSpPr>
          <p:nvPr/>
        </p:nvSpPr>
        <p:spPr>
          <a:xfrm>
            <a:off x="11519597" y="635635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8E4BA-17C2-514E-B15D-FE606A8A0F2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B8E41976-0AA3-4BCA-AA31-B733327501EC}"/>
              </a:ext>
            </a:extLst>
          </p:cNvPr>
          <p:cNvSpPr txBox="1">
            <a:spLocks/>
          </p:cNvSpPr>
          <p:nvPr/>
        </p:nvSpPr>
        <p:spPr>
          <a:xfrm>
            <a:off x="8489651" y="2108467"/>
            <a:ext cx="3195302" cy="286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Dashboard allows users </a:t>
            </a:r>
            <a:br>
              <a:rPr lang="en-US" dirty="0"/>
            </a:br>
            <a:r>
              <a:rPr lang="en-US" dirty="0"/>
              <a:t>to filter, explore, and mine KPIs and metrics.</a:t>
            </a:r>
          </a:p>
          <a:p>
            <a:r>
              <a:rPr lang="en-US" dirty="0"/>
              <a:t>Filters and measurement setting</a:t>
            </a:r>
          </a:p>
          <a:p>
            <a:r>
              <a:rPr lang="en-US" dirty="0"/>
              <a:t>Widgets Library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“Ready to use“ KPIs based on </a:t>
            </a:r>
            <a:r>
              <a:rPr lang="en-US" dirty="0" err="1"/>
              <a:t>Scor</a:t>
            </a:r>
            <a:r>
              <a:rPr lang="en-US" dirty="0"/>
              <a:t> Model, academic’s best practices and market trends.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DF57ED9-C92D-4D20-A6FF-ACC17454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8" y="1196963"/>
            <a:ext cx="7692342" cy="4791232"/>
          </a:xfrm>
          <a:prstGeom prst="rect">
            <a:avLst/>
          </a:prstGeom>
        </p:spPr>
      </p:pic>
      <p:sp>
        <p:nvSpPr>
          <p:cNvPr id="11" name="Footer Placeholder 19">
            <a:extLst>
              <a:ext uri="{FF2B5EF4-FFF2-40B4-BE49-F238E27FC236}">
                <a16:creationId xmlns:a16="http://schemas.microsoft.com/office/drawing/2014/main" id="{CBDE3A18-86F4-4D01-9022-D053693FBC47}"/>
              </a:ext>
            </a:extLst>
          </p:cNvPr>
          <p:cNvSpPr txBox="1">
            <a:spLocks/>
          </p:cNvSpPr>
          <p:nvPr/>
        </p:nvSpPr>
        <p:spPr>
          <a:xfrm>
            <a:off x="8571189" y="5892521"/>
            <a:ext cx="2896828" cy="281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FF0000"/>
                </a:solidFill>
              </a:rPr>
              <a:t>2021 © TESI SpA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98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750</Words>
  <Application>Microsoft Office PowerPoint</Application>
  <PresentationFormat>Widescreen</PresentationFormat>
  <Paragraphs>120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Montserrat Light</vt:lpstr>
      <vt:lpstr>Montserrat SemiBold</vt:lpstr>
      <vt:lpstr>Tema di Office</vt:lpstr>
      <vt:lpstr>Personalizza struttura</vt:lpstr>
      <vt:lpstr>1_Tema di Office</vt:lpstr>
      <vt:lpstr>Employability Come presentarsi nel mondo del lavoro</vt:lpstr>
      <vt:lpstr>Presentazione standard di PowerPoint</vt:lpstr>
      <vt:lpstr>Cosa faccio oggi?</vt:lpstr>
      <vt:lpstr>Focus su Project Management </vt:lpstr>
      <vt:lpstr>Focus su Project Management </vt:lpstr>
      <vt:lpstr>Come si cresce professionalmente…</vt:lpstr>
      <vt:lpstr>Lavorare in Information Technology</vt:lpstr>
      <vt:lpstr>Focus su Controllo dei Processi</vt:lpstr>
      <vt:lpstr>Dashboard gestionali proattive</vt:lpstr>
      <vt:lpstr>Real Time Transport Visibility</vt:lpstr>
      <vt:lpstr>Real Time Transport Visibility</vt:lpstr>
      <vt:lpstr>User-to-user chat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Grossi</dc:creator>
  <cp:lastModifiedBy>SALMON LINA MARIA</cp:lastModifiedBy>
  <cp:revision>52</cp:revision>
  <dcterms:created xsi:type="dcterms:W3CDTF">2018-01-13T11:18:25Z</dcterms:created>
  <dcterms:modified xsi:type="dcterms:W3CDTF">2021-05-04T18:58:26Z</dcterms:modified>
</cp:coreProperties>
</file>