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5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3587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6361200"/>
            <a:ext cx="12189240" cy="530280"/>
            <a:chOff x="0" y="6361200"/>
            <a:chExt cx="12189240" cy="530280"/>
          </a:xfrm>
        </p:grpSpPr>
        <p:sp>
          <p:nvSpPr>
            <p:cNvPr id="1" name="CustomShape 2"/>
            <p:cNvSpPr/>
            <p:nvPr/>
          </p:nvSpPr>
          <p:spPr>
            <a:xfrm>
              <a:off x="0" y="6361200"/>
              <a:ext cx="12189240" cy="530280"/>
            </a:xfrm>
            <a:prstGeom prst="rect">
              <a:avLst/>
            </a:prstGeom>
            <a:solidFill>
              <a:srgbClr val="c00000"/>
            </a:solidFill>
            <a:ln w="1260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1628360" y="6361200"/>
              <a:ext cx="58320" cy="4273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" name="Group 4"/>
          <p:cNvGrpSpPr/>
          <p:nvPr/>
        </p:nvGrpSpPr>
        <p:grpSpPr>
          <a:xfrm>
            <a:off x="0" y="-3240"/>
            <a:ext cx="12043080" cy="1889280"/>
            <a:chOff x="0" y="-3240"/>
            <a:chExt cx="12043080" cy="1889280"/>
          </a:xfrm>
        </p:grpSpPr>
        <p:pic>
          <p:nvPicPr>
            <p:cNvPr id="4" name="Immagine 7" descr=""/>
            <p:cNvPicPr/>
            <p:nvPr/>
          </p:nvPicPr>
          <p:blipFill>
            <a:blip r:embed="rId2"/>
            <a:srcRect l="58197" t="8823" r="33429" b="50039"/>
            <a:stretch/>
          </p:blipFill>
          <p:spPr>
            <a:xfrm>
              <a:off x="0" y="-3240"/>
              <a:ext cx="1441800" cy="18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" name="Line 5"/>
            <p:cNvSpPr/>
            <p:nvPr/>
          </p:nvSpPr>
          <p:spPr>
            <a:xfrm>
              <a:off x="108000" y="360"/>
              <a:ext cx="0" cy="1885680"/>
            </a:xfrm>
            <a:prstGeom prst="line">
              <a:avLst/>
            </a:prstGeom>
            <a:ln w="2192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0" y="1886040"/>
              <a:ext cx="10868760" cy="0"/>
            </a:xfrm>
            <a:prstGeom prst="line">
              <a:avLst/>
            </a:prstGeom>
            <a:ln w="69840">
              <a:solidFill>
                <a:srgbClr val="59595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" name="Immagine 10" descr=""/>
            <p:cNvPicPr/>
            <p:nvPr/>
          </p:nvPicPr>
          <p:blipFill>
            <a:blip r:embed="rId3"/>
            <a:stretch/>
          </p:blipFill>
          <p:spPr>
            <a:xfrm>
              <a:off x="9691200" y="289440"/>
              <a:ext cx="2351880" cy="921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"/>
          <p:cNvGrpSpPr/>
          <p:nvPr/>
        </p:nvGrpSpPr>
        <p:grpSpPr>
          <a:xfrm>
            <a:off x="0" y="6361200"/>
            <a:ext cx="12189240" cy="530280"/>
            <a:chOff x="0" y="6361200"/>
            <a:chExt cx="12189240" cy="530280"/>
          </a:xfrm>
        </p:grpSpPr>
        <p:sp>
          <p:nvSpPr>
            <p:cNvPr id="47" name="CustomShape 2"/>
            <p:cNvSpPr/>
            <p:nvPr/>
          </p:nvSpPr>
          <p:spPr>
            <a:xfrm>
              <a:off x="0" y="6361200"/>
              <a:ext cx="12189240" cy="530280"/>
            </a:xfrm>
            <a:prstGeom prst="rect">
              <a:avLst/>
            </a:prstGeom>
            <a:solidFill>
              <a:srgbClr val="c00000"/>
            </a:solidFill>
            <a:ln w="1260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3"/>
            <p:cNvSpPr/>
            <p:nvPr/>
          </p:nvSpPr>
          <p:spPr>
            <a:xfrm>
              <a:off x="11628360" y="6361200"/>
              <a:ext cx="58320" cy="4273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9" name="Group 4"/>
          <p:cNvGrpSpPr/>
          <p:nvPr/>
        </p:nvGrpSpPr>
        <p:grpSpPr>
          <a:xfrm>
            <a:off x="0" y="-3240"/>
            <a:ext cx="12043080" cy="1889280"/>
            <a:chOff x="0" y="-3240"/>
            <a:chExt cx="12043080" cy="1889280"/>
          </a:xfrm>
        </p:grpSpPr>
        <p:pic>
          <p:nvPicPr>
            <p:cNvPr id="50" name="Immagine 7" descr=""/>
            <p:cNvPicPr/>
            <p:nvPr/>
          </p:nvPicPr>
          <p:blipFill>
            <a:blip r:embed="rId2"/>
            <a:srcRect l="58197" t="8823" r="33429" b="50039"/>
            <a:stretch/>
          </p:blipFill>
          <p:spPr>
            <a:xfrm>
              <a:off x="0" y="-3240"/>
              <a:ext cx="1441800" cy="18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" name="Line 5"/>
            <p:cNvSpPr/>
            <p:nvPr/>
          </p:nvSpPr>
          <p:spPr>
            <a:xfrm>
              <a:off x="108000" y="360"/>
              <a:ext cx="0" cy="1885680"/>
            </a:xfrm>
            <a:prstGeom prst="line">
              <a:avLst/>
            </a:prstGeom>
            <a:ln w="2192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Line 6"/>
            <p:cNvSpPr/>
            <p:nvPr/>
          </p:nvSpPr>
          <p:spPr>
            <a:xfrm>
              <a:off x="0" y="1886040"/>
              <a:ext cx="10868760" cy="0"/>
            </a:xfrm>
            <a:prstGeom prst="line">
              <a:avLst/>
            </a:prstGeom>
            <a:ln w="69840">
              <a:solidFill>
                <a:srgbClr val="59595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3" name="Immagine 10" descr=""/>
            <p:cNvPicPr/>
            <p:nvPr/>
          </p:nvPicPr>
          <p:blipFill>
            <a:blip r:embed="rId3"/>
            <a:stretch/>
          </p:blipFill>
          <p:spPr>
            <a:xfrm>
              <a:off x="9691200" y="289440"/>
              <a:ext cx="2351880" cy="921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1"/>
          <p:cNvGrpSpPr/>
          <p:nvPr/>
        </p:nvGrpSpPr>
        <p:grpSpPr>
          <a:xfrm>
            <a:off x="0" y="6361200"/>
            <a:ext cx="12189240" cy="530280"/>
            <a:chOff x="0" y="6361200"/>
            <a:chExt cx="12189240" cy="530280"/>
          </a:xfrm>
        </p:grpSpPr>
        <p:sp>
          <p:nvSpPr>
            <p:cNvPr id="93" name="CustomShape 2"/>
            <p:cNvSpPr/>
            <p:nvPr/>
          </p:nvSpPr>
          <p:spPr>
            <a:xfrm>
              <a:off x="0" y="6361200"/>
              <a:ext cx="12189240" cy="530280"/>
            </a:xfrm>
            <a:prstGeom prst="rect">
              <a:avLst/>
            </a:prstGeom>
            <a:solidFill>
              <a:srgbClr val="c00000"/>
            </a:solidFill>
            <a:ln w="1260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3"/>
            <p:cNvSpPr/>
            <p:nvPr/>
          </p:nvSpPr>
          <p:spPr>
            <a:xfrm>
              <a:off x="11628360" y="6361200"/>
              <a:ext cx="58320" cy="4273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5" name="Group 4"/>
          <p:cNvGrpSpPr/>
          <p:nvPr/>
        </p:nvGrpSpPr>
        <p:grpSpPr>
          <a:xfrm>
            <a:off x="0" y="-3240"/>
            <a:ext cx="12043080" cy="1889280"/>
            <a:chOff x="0" y="-3240"/>
            <a:chExt cx="12043080" cy="1889280"/>
          </a:xfrm>
        </p:grpSpPr>
        <p:pic>
          <p:nvPicPr>
            <p:cNvPr id="96" name="Immagine 7" descr=""/>
            <p:cNvPicPr/>
            <p:nvPr/>
          </p:nvPicPr>
          <p:blipFill>
            <a:blip r:embed="rId2"/>
            <a:srcRect l="58197" t="8823" r="33429" b="50039"/>
            <a:stretch/>
          </p:blipFill>
          <p:spPr>
            <a:xfrm>
              <a:off x="0" y="-3240"/>
              <a:ext cx="1441800" cy="18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7" name="Line 5"/>
            <p:cNvSpPr/>
            <p:nvPr/>
          </p:nvSpPr>
          <p:spPr>
            <a:xfrm>
              <a:off x="108000" y="360"/>
              <a:ext cx="0" cy="1885680"/>
            </a:xfrm>
            <a:prstGeom prst="line">
              <a:avLst/>
            </a:prstGeom>
            <a:ln w="2192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Line 6"/>
            <p:cNvSpPr/>
            <p:nvPr/>
          </p:nvSpPr>
          <p:spPr>
            <a:xfrm>
              <a:off x="0" y="1886040"/>
              <a:ext cx="10868760" cy="0"/>
            </a:xfrm>
            <a:prstGeom prst="line">
              <a:avLst/>
            </a:prstGeom>
            <a:ln w="69840">
              <a:solidFill>
                <a:srgbClr val="59595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9" name="Immagine 10" descr=""/>
            <p:cNvPicPr/>
            <p:nvPr/>
          </p:nvPicPr>
          <p:blipFill>
            <a:blip r:embed="rId3"/>
            <a:stretch/>
          </p:blipFill>
          <p:spPr>
            <a:xfrm>
              <a:off x="9691200" y="289440"/>
              <a:ext cx="2351880" cy="921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0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01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salmon.it/" TargetMode="External"/><Relationship Id="rId2" Type="http://schemas.openxmlformats.org/officeDocument/2006/relationships/hyperlink" Target="https://www.linkedin.com/in/mario-salmon-4330401/" TargetMode="External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://www.salmon.it/" TargetMode="External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hyperlink" Target="https://www.facebook.com/campusmanzoni/videos/447344613192130" TargetMode="External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-360" y="-360"/>
            <a:ext cx="1218924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Employability</a:t>
            </a:r>
            <a:br/>
            <a:r>
              <a:rPr b="1" lang="it-IT" sz="3800" spc="-1" strike="noStrike">
                <a:solidFill>
                  <a:srgbClr val="000000"/>
                </a:solidFill>
                <a:latin typeface="Calibri"/>
                <a:ea typeface="DejaVu Sans"/>
              </a:rPr>
              <a:t>Come presentarsi nel mondo del lavoro</a:t>
            </a:r>
            <a:endParaRPr b="0" lang="it-IT" sz="38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587600" y="2238480"/>
            <a:ext cx="8437680" cy="262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7200" spc="-1" strike="noStrike">
                <a:solidFill>
                  <a:srgbClr val="000000"/>
                </a:solidFill>
                <a:latin typeface="Calibri"/>
                <a:ea typeface="DejaVu Sans"/>
              </a:rPr>
              <a:t>INNOVAZIONE:</a:t>
            </a:r>
            <a:endParaRPr b="0" lang="it-IT" sz="7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COSA E’</a:t>
            </a:r>
            <a:endParaRPr b="0" lang="it-IT" sz="54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COME SI SVILUPPA</a:t>
            </a:r>
            <a:endParaRPr b="0" lang="it-IT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54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038480" y="6426360"/>
            <a:ext cx="41119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it-IT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Mario Salmon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0" y="5543640"/>
            <a:ext cx="12189240" cy="128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Alma Mater Studiorum Università di Bologna</a:t>
            </a:r>
            <a:endParaRPr b="0" lang="it-IT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AA 2020/2021</a:t>
            </a:r>
            <a:endParaRPr b="0" lang="it-IT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712520" y="-3240"/>
            <a:ext cx="803772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INNOVAZIONE  NON SIGNIFICA INVENZIONE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12960" y="2168640"/>
            <a:ext cx="10364760" cy="192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3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INVENZIONE = COSA NUOVA NON ESISTENTE PRIMA, oggetto, principio 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INVENZIONI POSSONO ESSERE UTILI, INUTILI O ANCHE DANNOSE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INNOVAZIONE = REALIZZAZIONE  NUOVA E PROFITTEVOLE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LE SCOPERTE RIGUARDANO IL MONDO NATURALE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4025880" y="6021360"/>
            <a:ext cx="2259360" cy="36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4"/>
          <p:cNvSpPr/>
          <p:nvPr/>
        </p:nvSpPr>
        <p:spPr>
          <a:xfrm>
            <a:off x="557280" y="6356520"/>
            <a:ext cx="289440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5"/>
          <p:cNvSpPr/>
          <p:nvPr/>
        </p:nvSpPr>
        <p:spPr>
          <a:xfrm>
            <a:off x="8685360" y="6356520"/>
            <a:ext cx="289404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8224B9C-DC75-47A2-B21D-0B1C82A49E7E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>
            <a:off x="0" y="78166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27/05/2019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12" name="CustomShape 7"/>
          <p:cNvSpPr/>
          <p:nvPr/>
        </p:nvSpPr>
        <p:spPr>
          <a:xfrm>
            <a:off x="8610480" y="77281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64F9CF-CF87-4651-AD09-2A7EDE804747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pic>
        <p:nvPicPr>
          <p:cNvPr id="213" name="Segnale acust. registr." descr=""/>
          <p:cNvPicPr/>
          <p:nvPr/>
        </p:nvPicPr>
        <p:blipFill>
          <a:blip r:embed="rId1"/>
          <a:stretch/>
        </p:blipFill>
        <p:spPr>
          <a:xfrm>
            <a:off x="5932440" y="4678200"/>
            <a:ext cx="324360" cy="241920"/>
          </a:xfrm>
          <a:prstGeom prst="rect">
            <a:avLst/>
          </a:prstGeom>
          <a:ln w="0">
            <a:noFill/>
          </a:ln>
        </p:spPr>
      </p:pic>
      <p:pic>
        <p:nvPicPr>
          <p:cNvPr id="214" name="Segnale acust. registr." descr=""/>
          <p:cNvPicPr/>
          <p:nvPr/>
        </p:nvPicPr>
        <p:blipFill>
          <a:blip r:embed="rId2"/>
          <a:stretch/>
        </p:blipFill>
        <p:spPr>
          <a:xfrm>
            <a:off x="5932440" y="4678200"/>
            <a:ext cx="324360" cy="241920"/>
          </a:xfrm>
          <a:prstGeom prst="rect">
            <a:avLst/>
          </a:prstGeom>
          <a:ln w="0">
            <a:noFill/>
          </a:ln>
        </p:spPr>
      </p:pic>
      <p:sp>
        <p:nvSpPr>
          <p:cNvPr id="215" name="CustomShape 8"/>
          <p:cNvSpPr/>
          <p:nvPr/>
        </p:nvSpPr>
        <p:spPr>
          <a:xfrm>
            <a:off x="822240" y="4243320"/>
            <a:ext cx="10317600" cy="161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QUI PARLIAMO DI INNOVAZIONI , NON DI INVENZIONI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LE INVENZIONI SONO ANCORA PIU’ DIFFICILI DA STUDIARE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LE INVENZIONI SPESSO SONO PERSONALI E DERIVANO DALLA CREATIVITA’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restart="whenNotActive" nodeType="interactiveSeq" fill="hold">
                <p:stCondLst>
                  <p:cond evt="onClick">
                    <p:tgtEl>
                      <p:spTgt spid="213"/>
                    </p:tgtEl>
                  </p:cond>
                </p:stCondLst>
                <p:childTnLst>
                  <p:par>
                    <p:cTn id="9" fill="hold">
                      <p:stCondLst>
                        <p:cond evt="onClick">
                          <p:tgtEl>
                            <p:spTgt spid="213"/>
                          </p:tgtEl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33228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3" restart="whenNotActive" nodeType="interactiveSeq" fill="hold">
                <p:stCondLst>
                  <p:cond evt="onClick">
                    <p:tgtEl>
                      <p:spTgt spid="214"/>
                    </p:tgtEl>
                  </p:cond>
                </p:stCondLst>
                <p:childTnLst>
                  <p:par>
                    <p:cTn id="14" fill="hold">
                      <p:stCondLst>
                        <p:cond evt="onClick">
                          <p:tgtEl>
                            <p:spTgt spid="214"/>
                          </p:tgtEl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70021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812600" y="-3240"/>
            <a:ext cx="1037628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INVENZIONE </a:t>
            </a:r>
            <a:r>
              <a:rPr b="1" lang="it-IT" sz="5400" spc="-1" strike="noStrike">
                <a:solidFill>
                  <a:srgbClr val="000000"/>
                </a:solidFill>
                <a:latin typeface="Wingdings"/>
                <a:ea typeface="Wingdings"/>
              </a:rPr>
              <a:t></a:t>
            </a: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Wingdings"/>
              </a:rPr>
              <a:t> INNOVAZIONE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008000" y="3255840"/>
            <a:ext cx="10065240" cy="167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VEDREMO POI MEGLIO IL LEGAME TRA LE DUE ATTIVITA’. PER IL MOMENTO E’ BENE MEMORIZZARE QUELLO CHE DICEVA T.A. EDISON: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PER INNOVARE OCCORRE: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1% DI  ISPIRAZIONE 99% DI SUDORE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1008000" y="2125800"/>
            <a:ext cx="100778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MOLTE, MA NON TUTTE, LE INNOVAZIONI NASCONO DA UNA INVENZIONE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L’INNOVAZIONE E’ LA APPLICAZIONE DI UNA INVENZIONE PER TRARNE DEI BENEFICI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0" y="666000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29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8610480" y="661500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0B38521-36F7-4086-915E-69781A955A13}" type="slidenum"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2000" spc="-1" strike="noStrike"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911160" y="5292720"/>
            <a:ext cx="1032228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LA CREATIVITA’ IN GENERE SI FONDA SULLA </a:t>
            </a:r>
            <a:r>
              <a:rPr b="1" lang="it-IT" sz="2000" spc="-1" strike="noStrike">
                <a:solidFill>
                  <a:srgbClr val="ff3300"/>
                </a:solidFill>
                <a:latin typeface="Calibri"/>
                <a:ea typeface="DejaVu Sans"/>
              </a:rPr>
              <a:t>PROFONDA CONOSCENZA DELLE REGOLE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DA SUPERARE  E SULLA </a:t>
            </a:r>
            <a:r>
              <a:rPr b="1" lang="it-IT" sz="2000" spc="-1" strike="noStrike">
                <a:solidFill>
                  <a:srgbClr val="ff3300"/>
                </a:solidFill>
                <a:latin typeface="Calibri"/>
                <a:ea typeface="DejaVu Sans"/>
              </a:rPr>
              <a:t>CAPACITÀ DI INFRANGERLE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347480" y="-3240"/>
            <a:ext cx="1084140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PENICILLINA E BOMBA ATOMICA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0" y="645516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8AFBB1-56DB-4846-86AA-82201747EA03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930240" y="2117880"/>
            <a:ext cx="1033344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 SVILUPPO DELLA PENICILINA E’ UN ESEMPIO DELLA LUNGHEZZA E COMPLESSITA’  NEL PASSARE DA UNA SCOPERTA AD UN PRODOTTO.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1084320" y="3002040"/>
            <a:ext cx="10328400" cy="173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1928 SCOPERTA DELL’EFFETTO ANTIBATTERICO DELLA MUFFA 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1940 PRIMI PAZIENTI CURATI CON SUCCESSO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1942 PENICILLINA DISPONIBILE PER SOLO 10 PAZIENTI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1943 PRODUZIONE  E IMPIEGO IN GUERRA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1945 PRODUZIONE SU LARGA SCALA E COMMERCIALIZZAZIONE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1948 DEFINIZIONE DELLA FORMULA CHIMICA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1224000" y="4881600"/>
            <a:ext cx="953172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NEL COMPLESSO UN INSIEME DI SERENDIPSY E RICERCA INDUSTRIALE DURATO 17 ANNI !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28" name="CustomShape 7"/>
          <p:cNvSpPr/>
          <p:nvPr/>
        </p:nvSpPr>
        <p:spPr>
          <a:xfrm>
            <a:off x="1103400" y="5452920"/>
            <a:ext cx="10077480" cy="6418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L’INVENZIONE DESCRITTA NEL BREVETTO N. 2206634 RIGUARDA IL PROCESSO BASE UTILIZZATO NELLA RICERCA E SVILUPPO CHE CONDUCONO ALLA PRODUZIONE DELL’ENERGIA E DELLA BOMBA ATOMICA.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688760" y="-3240"/>
            <a:ext cx="1050012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UNA INNOVAZIONE E’ NUOVA , </a:t>
            </a:r>
            <a:br/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MA PER CHI E’ NUOVA ?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216240" y="2708280"/>
            <a:ext cx="2781720" cy="789120"/>
          </a:xfrm>
          <a:prstGeom prst="rect">
            <a:avLst/>
          </a:pr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3)INSEGUIMENTO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216240" y="3500280"/>
            <a:ext cx="2781720" cy="789480"/>
          </a:xfrm>
          <a:prstGeom prst="rect">
            <a:avLst/>
          </a:pr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1) NON INNOVAZIONE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6000840" y="2708280"/>
            <a:ext cx="2779920" cy="789120"/>
          </a:xfrm>
          <a:prstGeom prst="rect">
            <a:avLst/>
          </a:pr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4) VERAMENTE NUOVA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6000840" y="3500280"/>
            <a:ext cx="2779920" cy="789480"/>
          </a:xfrm>
          <a:prstGeom prst="rect">
            <a:avLst/>
          </a:pr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2) NUOVO PER MERCATO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3792600" y="4449600"/>
            <a:ext cx="432000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VECCHIA                       NUOVA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PER IL MERCATO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879480" y="2997360"/>
            <a:ext cx="229572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NUOVA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PER L’AZIENDA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VECCHIA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36" name="CustomShape 8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9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4798B8-C96A-45D2-BD74-C288C459BDAA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816120" y="282600"/>
            <a:ext cx="8731440" cy="9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9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1" lang="it-IT" sz="3600" spc="-1" strike="noStrike">
                <a:solidFill>
                  <a:srgbClr val="000000"/>
                </a:solidFill>
                <a:latin typeface="Calibri Light"/>
                <a:ea typeface="DejaVu Sans"/>
              </a:rPr>
              <a:t>ALLA BASE DI OGNI INNOVAZIONE VI E’ LA Creatività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3600360" y="1298520"/>
            <a:ext cx="8283960" cy="119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CREATIVITA’ E’ LA CAPACITA’ DI REALIZZARE INVENZIONI O INNOVAZIONI</a:t>
            </a:r>
            <a:endParaRPr b="0" lang="it-IT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E’ IN GENERE RIFERITA AD UNA PERSONA</a:t>
            </a:r>
            <a:endParaRPr b="0" lang="it-IT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È UTILIZZATO ANCHE IN CONTESTI NON INDUSTRIALI COME  LA MODA, IL DESIGN, LA PUBBLICITÀ,…ARTI, PITTURA MUSICA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40" name="Picture 4101" descr="http://upload.wikimedia.org/wikipedia/commons/thumb/5/50/Leonardo_da_Vinci_helicopter_and_lifting_wing.jpg/250px-Leonardo_da_Vinci_helicopter_and_lifting_wing.jpg"/>
          <p:cNvPicPr/>
          <p:nvPr/>
        </p:nvPicPr>
        <p:blipFill>
          <a:blip r:embed="rId1"/>
          <a:stretch/>
        </p:blipFill>
        <p:spPr>
          <a:xfrm>
            <a:off x="816120" y="1452600"/>
            <a:ext cx="2589480" cy="2930760"/>
          </a:xfrm>
          <a:prstGeom prst="rect">
            <a:avLst/>
          </a:prstGeom>
          <a:ln w="0">
            <a:noFill/>
          </a:ln>
        </p:spPr>
      </p:pic>
      <p:sp>
        <p:nvSpPr>
          <p:cNvPr id="241" name="CustomShape 3"/>
          <p:cNvSpPr/>
          <p:nvPr/>
        </p:nvSpPr>
        <p:spPr>
          <a:xfrm>
            <a:off x="911160" y="5157720"/>
            <a:ext cx="1067796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LA CREATIVITA’ IN GENERE SI FONDA SULLA </a:t>
            </a:r>
            <a:r>
              <a:rPr b="0" lang="it-IT" sz="2000" spc="-1" strike="noStrike">
                <a:solidFill>
                  <a:srgbClr val="ff3300"/>
                </a:solidFill>
                <a:latin typeface="Calibri"/>
                <a:ea typeface="DejaVu Sans"/>
              </a:rPr>
              <a:t>PROFONDA CONOSCENZA DELLE REGOLE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DA SUPERARE  E SULLA </a:t>
            </a:r>
            <a:r>
              <a:rPr b="0" lang="it-IT" sz="2000" spc="-1" strike="noStrike">
                <a:solidFill>
                  <a:srgbClr val="ff3300"/>
                </a:solidFill>
                <a:latin typeface="Calibri"/>
                <a:ea typeface="DejaVu Sans"/>
              </a:rPr>
              <a:t>CAPACITÀ DI INFRANGERLE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3887640" y="2924280"/>
            <a:ext cx="7485480" cy="173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 CREATIVITA’ DI UNA PERSONA PUO’ AVERE MOLTI ASPETTI DIVERSI QUALI</a:t>
            </a:r>
            <a:endParaRPr b="0" lang="it-IT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CREATIVITÀ È UNIRE ELEMENTI ESISTENTI CON CONNESSIONI NUOVE, CHE SIANO UTILI. </a:t>
            </a:r>
            <a:endParaRPr b="0" lang="it-IT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RISOLVERE PROBLEMI CON NUOVE SOLUZIONI</a:t>
            </a:r>
            <a:endParaRPr b="0" lang="it-IT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REALIZZARE SOLUZIONI CHE INFRANGONO REGOLE E ABITUDINI CONSOLIDATE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6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EFC748-13CA-4F7D-9FEF-E82CC58301C5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2700000" y="900000"/>
            <a:ext cx="6657840" cy="11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RUOLO DELL’INGEGNERE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565920" y="2268000"/>
            <a:ext cx="11157840" cy="42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L RUOLO DELL’INGEGNERE   E’ DI REALIZZARE “COSE” ARTIFICIALI NON ESISTENTI IN NATURA  CIOE’ “ ARTEFATTI”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ARTEFATTO =  OPERA CHE DERIVA DA UN PROCESSO TRASFORMATIVO INTENZIONALE DA PARTE DELL’UOMO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ESEMPI: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MACCHINE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CODICI DI PROGRAMMAZIONE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REGOLE DI COMPORTAMENTO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ORGANIZZAZIONI AZIENDALI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STRUTTURE AMMINISTRATIVE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FORMAZIONE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2200320" y="202680"/>
            <a:ext cx="9474480" cy="11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RICERCA E INGEGNERIA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978200" y="4103640"/>
            <a:ext cx="7581960" cy="644760"/>
          </a:xfrm>
          <a:prstGeom prst="rect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CONOSCENZE DISPONIBILI SUL ELETTROMAGNETISMO</a:t>
            </a:r>
            <a:endParaRPr b="0" lang="it-IT" sz="2000" spc="-1" strike="noStrike">
              <a:latin typeface="Arial"/>
            </a:endParaRPr>
          </a:p>
        </p:txBody>
      </p:sp>
      <p:grpSp>
        <p:nvGrpSpPr>
          <p:cNvPr id="249" name="Group 3"/>
          <p:cNvGrpSpPr/>
          <p:nvPr/>
        </p:nvGrpSpPr>
        <p:grpSpPr>
          <a:xfrm>
            <a:off x="1882800" y="4824360"/>
            <a:ext cx="8653680" cy="1512720"/>
            <a:chOff x="1882800" y="4824360"/>
            <a:chExt cx="8653680" cy="1512720"/>
          </a:xfrm>
        </p:grpSpPr>
        <p:sp>
          <p:nvSpPr>
            <p:cNvPr id="250" name="CustomShape 4"/>
            <p:cNvSpPr/>
            <p:nvPr/>
          </p:nvSpPr>
          <p:spPr>
            <a:xfrm>
              <a:off x="1882800" y="4968360"/>
              <a:ext cx="573120" cy="1293480"/>
            </a:xfrm>
            <a:custGeom>
              <a:avLst/>
              <a:gdLst/>
              <a:ahLst/>
              <a:rect l="l" t="t" r="r" b="b"/>
              <a:pathLst>
                <a:path w="1601" h="3602">
                  <a:moveTo>
                    <a:pt x="400" y="0"/>
                  </a:moveTo>
                  <a:lnTo>
                    <a:pt x="400" y="2801"/>
                  </a:lnTo>
                  <a:lnTo>
                    <a:pt x="0" y="2801"/>
                  </a:lnTo>
                  <a:lnTo>
                    <a:pt x="800" y="3601"/>
                  </a:lnTo>
                  <a:lnTo>
                    <a:pt x="1600" y="2801"/>
                  </a:lnTo>
                  <a:lnTo>
                    <a:pt x="1200" y="2801"/>
                  </a:lnTo>
                  <a:lnTo>
                    <a:pt x="1200" y="0"/>
                  </a:lnTo>
                  <a:lnTo>
                    <a:pt x="400" y="0"/>
                  </a:lnTo>
                </a:path>
              </a:pathLst>
            </a:custGeom>
            <a:solidFill>
              <a:srgbClr val="4472c4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5"/>
            <p:cNvSpPr/>
            <p:nvPr/>
          </p:nvSpPr>
          <p:spPr>
            <a:xfrm>
              <a:off x="3038760" y="4824360"/>
              <a:ext cx="3585600" cy="1512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marL="216000" indent="-21348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EQUAZIONI DI MAXWELL</a:t>
              </a:r>
              <a:endParaRPr b="0" lang="it-IT" sz="2000" spc="-1" strike="noStrike">
                <a:latin typeface="Arial"/>
              </a:endParaRPr>
            </a:p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 </a:t>
              </a: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MECCANICA QUANTISTICA</a:t>
              </a:r>
              <a:endParaRPr b="0" lang="it-IT" sz="2000" spc="-1" strike="noStrike">
                <a:latin typeface="Arial"/>
              </a:endParaRPr>
            </a:p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 </a:t>
              </a: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FISICA DELLE ALTE ENERGIE</a:t>
              </a:r>
              <a:endParaRPr b="0" lang="it-IT" sz="2000" spc="-1" strike="noStrike">
                <a:latin typeface="Arial"/>
              </a:endParaRPr>
            </a:p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 </a:t>
              </a: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TEORIE UNIFICANTI LE FORZE </a:t>
              </a:r>
              <a:endParaRPr b="0" lang="it-IT" sz="2000" spc="-1" strike="noStrike">
                <a:latin typeface="Arial"/>
              </a:endParaRPr>
            </a:p>
          </p:txBody>
        </p:sp>
        <p:sp>
          <p:nvSpPr>
            <p:cNvPr id="252" name="CustomShape 6"/>
            <p:cNvSpPr/>
            <p:nvPr/>
          </p:nvSpPr>
          <p:spPr>
            <a:xfrm>
              <a:off x="8227800" y="4964040"/>
              <a:ext cx="2308680" cy="1008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APPROFONDIMENTI</a:t>
              </a:r>
              <a:endParaRPr b="0" lang="it-IT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it-IT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PERCHE’ PERCHE ‘</a:t>
              </a:r>
              <a:endParaRPr b="0" lang="it-IT" sz="2000" spc="-1" strike="noStrike">
                <a:latin typeface="Arial"/>
              </a:endParaRPr>
            </a:p>
          </p:txBody>
        </p:sp>
      </p:grpSp>
      <p:grpSp>
        <p:nvGrpSpPr>
          <p:cNvPr id="253" name="Group 7"/>
          <p:cNvGrpSpPr/>
          <p:nvPr/>
        </p:nvGrpSpPr>
        <p:grpSpPr>
          <a:xfrm>
            <a:off x="1882800" y="1868400"/>
            <a:ext cx="9682560" cy="2241720"/>
            <a:chOff x="1882800" y="1868400"/>
            <a:chExt cx="9682560" cy="2241720"/>
          </a:xfrm>
        </p:grpSpPr>
        <p:sp>
          <p:nvSpPr>
            <p:cNvPr id="254" name="CustomShape 8"/>
            <p:cNvSpPr/>
            <p:nvPr/>
          </p:nvSpPr>
          <p:spPr>
            <a:xfrm>
              <a:off x="2795400" y="1946160"/>
              <a:ext cx="6093000" cy="21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ARTEFATTO</a:t>
              </a:r>
              <a:endParaRPr b="0" lang="it-IT" sz="2000" spc="-1" strike="noStrike">
                <a:latin typeface="Arial"/>
              </a:endParaRPr>
            </a:p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MACCHINE  AUTOMATICHE</a:t>
              </a:r>
              <a:endParaRPr b="0" lang="it-IT" sz="2000" spc="-1" strike="noStrike">
                <a:latin typeface="Arial"/>
              </a:endParaRPr>
            </a:p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MECCANICA APPLICATA</a:t>
              </a:r>
              <a:endParaRPr b="0" lang="it-IT" sz="2000" spc="-1" strike="noStrike">
                <a:latin typeface="Arial"/>
              </a:endParaRPr>
            </a:p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SISTEMI DI MOTION CONTROL</a:t>
              </a:r>
              <a:endParaRPr b="0" lang="it-IT" sz="2000" spc="-1" strike="noStrike">
                <a:latin typeface="Arial"/>
              </a:endParaRPr>
            </a:p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CONTROLLI AUTOMATICI</a:t>
              </a:r>
              <a:endParaRPr b="0" lang="it-IT" sz="2000" spc="-1" strike="noStrike">
                <a:latin typeface="Arial"/>
              </a:endParaRPr>
            </a:p>
            <a:p>
              <a:pPr marL="216000" indent="-213480">
                <a:lnSpc>
                  <a:spcPct val="70000"/>
                </a:lnSpc>
                <a:spcBef>
                  <a:spcPts val="1247"/>
                </a:spcBef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MOTORI ELETTRICI </a:t>
              </a:r>
              <a:endParaRPr b="0" lang="it-IT" sz="2000" spc="-1" strike="noStrike">
                <a:latin typeface="Arial"/>
              </a:endParaRPr>
            </a:p>
          </p:txBody>
        </p:sp>
        <p:sp>
          <p:nvSpPr>
            <p:cNvPr id="255" name="CustomShape 9"/>
            <p:cNvSpPr/>
            <p:nvPr/>
          </p:nvSpPr>
          <p:spPr>
            <a:xfrm>
              <a:off x="1882800" y="1868400"/>
              <a:ext cx="668880" cy="1941120"/>
            </a:xfrm>
            <a:custGeom>
              <a:avLst/>
              <a:gdLst/>
              <a:ahLst/>
              <a:rect l="l" t="t" r="r" b="b"/>
              <a:pathLst>
                <a:path w="1868" h="5402">
                  <a:moveTo>
                    <a:pt x="466" y="5401"/>
                  </a:moveTo>
                  <a:lnTo>
                    <a:pt x="466" y="933"/>
                  </a:lnTo>
                  <a:lnTo>
                    <a:pt x="0" y="933"/>
                  </a:lnTo>
                  <a:lnTo>
                    <a:pt x="933" y="0"/>
                  </a:lnTo>
                  <a:lnTo>
                    <a:pt x="1867" y="933"/>
                  </a:lnTo>
                  <a:lnTo>
                    <a:pt x="1400" y="933"/>
                  </a:lnTo>
                  <a:lnTo>
                    <a:pt x="1400" y="5401"/>
                  </a:lnTo>
                  <a:lnTo>
                    <a:pt x="466" y="5401"/>
                  </a:lnTo>
                </a:path>
              </a:pathLst>
            </a:custGeom>
            <a:solidFill>
              <a:srgbClr val="4472c4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CustomShape 10"/>
            <p:cNvSpPr/>
            <p:nvPr/>
          </p:nvSpPr>
          <p:spPr>
            <a:xfrm>
              <a:off x="7643160" y="2838240"/>
              <a:ext cx="3922200" cy="1008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REALIZZA UN ARTEFATTO UTILIZZANDO LE LEGGI COME ?</a:t>
              </a:r>
              <a:endParaRPr b="0" lang="it-IT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2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COME?</a:t>
              </a:r>
              <a:endParaRPr b="0" lang="it-IT" sz="2000" spc="-1" strike="noStrike">
                <a:latin typeface="Arial"/>
              </a:endParaRPr>
            </a:p>
          </p:txBody>
        </p:sp>
      </p:grpSp>
      <p:sp>
        <p:nvSpPr>
          <p:cNvPr id="257" name="CustomShape 11"/>
          <p:cNvSpPr/>
          <p:nvPr/>
        </p:nvSpPr>
        <p:spPr>
          <a:xfrm rot="16200000">
            <a:off x="-1054440" y="3689280"/>
            <a:ext cx="402948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SCIENZE DEL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NATURALI             ARTIFICIALE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58" name="CustomShape 12"/>
          <p:cNvSpPr/>
          <p:nvPr/>
        </p:nvSpPr>
        <p:spPr>
          <a:xfrm>
            <a:off x="609480" y="6307200"/>
            <a:ext cx="284220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13"/>
          <p:cNvSpPr/>
          <p:nvPr/>
        </p:nvSpPr>
        <p:spPr>
          <a:xfrm>
            <a:off x="8737560" y="6307200"/>
            <a:ext cx="284184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6B17E0-B64A-4D0A-BF16-25F1F71A4DD6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260" name="CustomShape 14"/>
          <p:cNvSpPr/>
          <p:nvPr/>
        </p:nvSpPr>
        <p:spPr>
          <a:xfrm>
            <a:off x="1498680" y="4863960"/>
            <a:ext cx="9522000" cy="171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616040" y="-3240"/>
            <a:ext cx="1057320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/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SCIENZE E INNOVAZIONE  </a:t>
            </a:r>
            <a:br/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SONO PROFONDAMENTE DIVERSE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792000" y="2103480"/>
            <a:ext cx="10101600" cy="283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SCOPO DELLE SCIENZE E’ DEFINIRE LE REGOLE DI COMPORTAMENTO DEI FENOMENI NATURALI: PER QUESTO SI CHIAMANO “SCIENZE NATURALI”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LE INNOVAZIONI INVECE INTERESSANO  COSTRUZIONI ARTIFICIALI CIOE’ LE SCIENZE DELL’ARTIFICIALE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CERTAMENTE MOLTE INNOVAZIONI NASCONO DA  SCIENZE NATURALI MA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DIVENTANO INNOVAZIONI SOLO SE APPLICATE A “COSE” ARTIFICIALI  CIOE’ A DEGLI ARTEFATTI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4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FC5E8A-BFB2-40FE-B69A-018C193B3126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565280" y="-3240"/>
            <a:ext cx="810288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COME SI MISURA L’INNOVAZIONE ?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816120" y="2071800"/>
            <a:ext cx="1046160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IL PRINCIPIO E’ QUELLO DI MISURARE </a:t>
            </a:r>
            <a:r>
              <a:rPr b="1" lang="it-IT" sz="20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“L’EFFETTO CHE FA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”: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NON CI SONO ,  DI PER SE, INNOVAZIONI GRANDI E PICCOLE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LA GRANDEZZA DI UNA INNOVAZIONE E’ DATA DAL SUO EFFETTO SUL MERCATO, SULLA SOCIETA’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719280" y="3357720"/>
            <a:ext cx="10846080" cy="204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DA QUESTO PRINCIPIO NASCE LA SUDDIVISIONE DELLE INNOVAZIONI IN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DIROMPENTI: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QUANDO LA LORO INTRODUZIONE DISTRUGGE IL MODO DI OPERARE PRECEDENTE, POSSONO ESSERE DEFINITE ANCHE “DEVASTANTI”.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INCREMENTALI: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QUANDO LA LORO INTRODUZIONE NON MODIFICA SOSTANZIALMENTE IL MODO DI OPERARE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5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01BB7E-4019-4B4B-B6B0-1AD03FDB33A3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523880" y="-3240"/>
            <a:ext cx="1066536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INCREMENTALE -RADICALE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4038480" y="6426360"/>
            <a:ext cx="41119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AD4CA6C-F107-4B06-89F3-9B0818564471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grpSp>
        <p:nvGrpSpPr>
          <p:cNvPr id="273" name="Group 4"/>
          <p:cNvGrpSpPr/>
          <p:nvPr/>
        </p:nvGrpSpPr>
        <p:grpSpPr>
          <a:xfrm>
            <a:off x="161280" y="2031840"/>
            <a:ext cx="4306320" cy="4175640"/>
            <a:chOff x="161280" y="2031840"/>
            <a:chExt cx="4306320" cy="4175640"/>
          </a:xfrm>
        </p:grpSpPr>
        <p:grpSp>
          <p:nvGrpSpPr>
            <p:cNvPr id="274" name="Group 5"/>
            <p:cNvGrpSpPr/>
            <p:nvPr/>
          </p:nvGrpSpPr>
          <p:grpSpPr>
            <a:xfrm>
              <a:off x="865800" y="3065400"/>
              <a:ext cx="3329640" cy="2019960"/>
              <a:chOff x="865800" y="3065400"/>
              <a:chExt cx="3329640" cy="2019960"/>
            </a:xfrm>
          </p:grpSpPr>
          <p:sp>
            <p:nvSpPr>
              <p:cNvPr id="275" name="CustomShape 6"/>
              <p:cNvSpPr/>
              <p:nvPr/>
            </p:nvSpPr>
            <p:spPr>
              <a:xfrm>
                <a:off x="945000" y="5085000"/>
                <a:ext cx="3250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8497b0"/>
                </a:solidFill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6" name="CustomShape 7"/>
              <p:cNvSpPr/>
              <p:nvPr/>
            </p:nvSpPr>
            <p:spPr>
              <a:xfrm flipV="1">
                <a:off x="865800" y="3065400"/>
                <a:ext cx="360" cy="20145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8497b0"/>
                </a:solidFill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77" name="CustomShape 8"/>
            <p:cNvSpPr/>
            <p:nvPr/>
          </p:nvSpPr>
          <p:spPr>
            <a:xfrm>
              <a:off x="1048320" y="4122360"/>
              <a:ext cx="2898720" cy="915840"/>
            </a:xfrm>
            <a:custGeom>
              <a:avLst/>
              <a:gdLst/>
              <a:ahLst/>
              <a:rect l="l" t="t" r="r" b="b"/>
              <a:pathLst>
                <a:path w="3898900" h="2332566">
                  <a:moveTo>
                    <a:pt x="0" y="2309283"/>
                  </a:moveTo>
                  <a:cubicBezTo>
                    <a:pt x="241300" y="2320924"/>
                    <a:pt x="482600" y="2332566"/>
                    <a:pt x="749300" y="2220383"/>
                  </a:cubicBezTo>
                  <a:cubicBezTo>
                    <a:pt x="1016000" y="2108200"/>
                    <a:pt x="1365250" y="1871133"/>
                    <a:pt x="1600200" y="1636183"/>
                  </a:cubicBezTo>
                  <a:cubicBezTo>
                    <a:pt x="1835150" y="1401233"/>
                    <a:pt x="2008717" y="1020233"/>
                    <a:pt x="2159000" y="810683"/>
                  </a:cubicBezTo>
                  <a:cubicBezTo>
                    <a:pt x="2309283" y="601133"/>
                    <a:pt x="2345267" y="503766"/>
                    <a:pt x="2501900" y="378883"/>
                  </a:cubicBezTo>
                  <a:cubicBezTo>
                    <a:pt x="2658533" y="254000"/>
                    <a:pt x="2865967" y="122766"/>
                    <a:pt x="3098800" y="61383"/>
                  </a:cubicBezTo>
                  <a:cubicBezTo>
                    <a:pt x="3331633" y="0"/>
                    <a:pt x="3615266" y="5291"/>
                    <a:pt x="3898900" y="10583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9"/>
            <p:cNvSpPr/>
            <p:nvPr/>
          </p:nvSpPr>
          <p:spPr>
            <a:xfrm rot="16200000">
              <a:off x="-1165680" y="3462120"/>
              <a:ext cx="302184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Diffusione dell’innovazione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79" name="CustomShape 10"/>
            <p:cNvSpPr/>
            <p:nvPr/>
          </p:nvSpPr>
          <p:spPr>
            <a:xfrm>
              <a:off x="889560" y="2341800"/>
              <a:ext cx="316152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80">
              <a:solidFill>
                <a:srgbClr val="8497b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 marL="342720" indent="-339840">
                <a:lnSpc>
                  <a:spcPct val="100000"/>
                </a:lnSpc>
                <a:tabLst>
                  <a:tab algn="l" pos="0"/>
                </a:tabLst>
              </a:pPr>
              <a:r>
                <a:rPr b="0" lang="it-IT" sz="1800" spc="-1" strike="noStrike">
                  <a:solidFill>
                    <a:srgbClr val="333f50"/>
                  </a:solidFill>
                  <a:latin typeface="Calibri"/>
                  <a:ea typeface="DejaVu Sans"/>
                </a:rPr>
                <a:t>LE DUE SOLUZIONI CONVIVONO E SI DIVIDONO IL MERCATO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80" name="CustomShape 11"/>
            <p:cNvSpPr/>
            <p:nvPr/>
          </p:nvSpPr>
          <p:spPr>
            <a:xfrm>
              <a:off x="954720" y="3374640"/>
              <a:ext cx="2669040" cy="1643040"/>
            </a:xfrm>
            <a:custGeom>
              <a:avLst/>
              <a:gdLst/>
              <a:ahLst/>
              <a:rect l="l" t="t" r="r" b="b"/>
              <a:pathLst>
                <a:path w="5702300" h="1727200">
                  <a:moveTo>
                    <a:pt x="0" y="114300"/>
                  </a:moveTo>
                  <a:lnTo>
                    <a:pt x="0" y="114300"/>
                  </a:lnTo>
                  <a:lnTo>
                    <a:pt x="114300" y="0"/>
                  </a:lnTo>
                  <a:lnTo>
                    <a:pt x="5702300" y="88900"/>
                  </a:lnTo>
                  <a:lnTo>
                    <a:pt x="5676900" y="850900"/>
                  </a:lnTo>
                  <a:lnTo>
                    <a:pt x="4978400" y="812800"/>
                  </a:lnTo>
                  <a:lnTo>
                    <a:pt x="4470400" y="889000"/>
                  </a:lnTo>
                  <a:lnTo>
                    <a:pt x="3886200" y="977900"/>
                  </a:lnTo>
                  <a:lnTo>
                    <a:pt x="3340100" y="1193800"/>
                  </a:lnTo>
                  <a:lnTo>
                    <a:pt x="2794000" y="1409700"/>
                  </a:lnTo>
                  <a:lnTo>
                    <a:pt x="2120900" y="1574800"/>
                  </a:lnTo>
                  <a:lnTo>
                    <a:pt x="1257300" y="1676400"/>
                  </a:lnTo>
                  <a:lnTo>
                    <a:pt x="444500" y="1727200"/>
                  </a:lnTo>
                  <a:lnTo>
                    <a:pt x="12700" y="17145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8faadc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             </a:t>
              </a: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SOLUZIONE</a:t>
              </a:r>
              <a:endParaRPr b="0" lang="it-IT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            </a:t>
              </a: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PREESISTENTE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81" name="CustomShape 12"/>
            <p:cNvSpPr/>
            <p:nvPr/>
          </p:nvSpPr>
          <p:spPr>
            <a:xfrm>
              <a:off x="749880" y="3965040"/>
              <a:ext cx="3212640" cy="1262880"/>
            </a:xfrm>
            <a:custGeom>
              <a:avLst/>
              <a:gdLst/>
              <a:ahLst/>
              <a:rect l="l" t="t" r="r" b="b"/>
              <a:pathLst>
                <a:path w="3215897" h="1265695">
                  <a:moveTo>
                    <a:pt x="333213" y="1056468"/>
                  </a:moveTo>
                  <a:cubicBezTo>
                    <a:pt x="0" y="1030638"/>
                    <a:pt x="681925" y="991891"/>
                    <a:pt x="798162" y="978976"/>
                  </a:cubicBezTo>
                  <a:cubicBezTo>
                    <a:pt x="914399" y="966061"/>
                    <a:pt x="883402" y="1043552"/>
                    <a:pt x="1030636" y="978976"/>
                  </a:cubicBezTo>
                  <a:cubicBezTo>
                    <a:pt x="1177870" y="914400"/>
                    <a:pt x="1529165" y="689675"/>
                    <a:pt x="1681565" y="591519"/>
                  </a:cubicBezTo>
                  <a:cubicBezTo>
                    <a:pt x="1833965" y="493363"/>
                    <a:pt x="1859795" y="452034"/>
                    <a:pt x="1945036" y="390041"/>
                  </a:cubicBezTo>
                  <a:cubicBezTo>
                    <a:pt x="2030277" y="328048"/>
                    <a:pt x="2120684" y="266054"/>
                    <a:pt x="2193009" y="219559"/>
                  </a:cubicBezTo>
                  <a:cubicBezTo>
                    <a:pt x="2265334" y="173064"/>
                    <a:pt x="2262752" y="121403"/>
                    <a:pt x="2378989" y="111071"/>
                  </a:cubicBezTo>
                  <a:lnTo>
                    <a:pt x="2890433" y="157566"/>
                  </a:lnTo>
                  <a:cubicBezTo>
                    <a:pt x="2965341" y="165315"/>
                    <a:pt x="2841355" y="0"/>
                    <a:pt x="2828440" y="157566"/>
                  </a:cubicBezTo>
                  <a:cubicBezTo>
                    <a:pt x="2815525" y="315132"/>
                    <a:pt x="2818107" y="940231"/>
                    <a:pt x="2812941" y="1102963"/>
                  </a:cubicBezTo>
                  <a:cubicBezTo>
                    <a:pt x="2807775" y="1265695"/>
                    <a:pt x="3215897" y="1139125"/>
                    <a:pt x="2797443" y="1133959"/>
                  </a:cubicBezTo>
                  <a:cubicBezTo>
                    <a:pt x="2378989" y="1128793"/>
                    <a:pt x="666426" y="1082298"/>
                    <a:pt x="333213" y="1056468"/>
                  </a:cubicBezTo>
                  <a:close/>
                </a:path>
              </a:pathLst>
            </a:custGeom>
            <a:solidFill>
              <a:srgbClr val="ff0000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13"/>
            <p:cNvSpPr/>
            <p:nvPr/>
          </p:nvSpPr>
          <p:spPr>
            <a:xfrm>
              <a:off x="2436120" y="4510080"/>
              <a:ext cx="87300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NUOVA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83" name="CustomShape 14"/>
            <p:cNvSpPr/>
            <p:nvPr/>
          </p:nvSpPr>
          <p:spPr>
            <a:xfrm>
              <a:off x="1008000" y="5511960"/>
              <a:ext cx="267228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ESEMPI: BENZINA/DIESEL, FRESATURA/LASER,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84" name="CustomShape 15"/>
            <p:cNvSpPr/>
            <p:nvPr/>
          </p:nvSpPr>
          <p:spPr>
            <a:xfrm>
              <a:off x="178200" y="2031840"/>
              <a:ext cx="4289400" cy="4175640"/>
            </a:xfrm>
            <a:prstGeom prst="rect">
              <a:avLst/>
            </a:prstGeom>
            <a:noFill/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5" name="Group 16"/>
          <p:cNvGrpSpPr/>
          <p:nvPr/>
        </p:nvGrpSpPr>
        <p:grpSpPr>
          <a:xfrm>
            <a:off x="4819680" y="2082960"/>
            <a:ext cx="4550040" cy="4175280"/>
            <a:chOff x="4819680" y="2082960"/>
            <a:chExt cx="4550040" cy="4175280"/>
          </a:xfrm>
        </p:grpSpPr>
        <p:sp>
          <p:nvSpPr>
            <p:cNvPr id="286" name="CustomShape 17"/>
            <p:cNvSpPr/>
            <p:nvPr/>
          </p:nvSpPr>
          <p:spPr>
            <a:xfrm>
              <a:off x="7675200" y="5013360"/>
              <a:ext cx="124524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tempo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87" name="CustomShape 18"/>
            <p:cNvSpPr/>
            <p:nvPr/>
          </p:nvSpPr>
          <p:spPr>
            <a:xfrm>
              <a:off x="5236920" y="3531960"/>
              <a:ext cx="3165480" cy="1537560"/>
            </a:xfrm>
            <a:custGeom>
              <a:avLst/>
              <a:gdLst/>
              <a:ahLst/>
              <a:rect l="l" t="t" r="r" b="b"/>
              <a:pathLst>
                <a:path w="3898900" h="2332566">
                  <a:moveTo>
                    <a:pt x="0" y="2309283"/>
                  </a:moveTo>
                  <a:cubicBezTo>
                    <a:pt x="241300" y="2320924"/>
                    <a:pt x="482600" y="2332566"/>
                    <a:pt x="749300" y="2220383"/>
                  </a:cubicBezTo>
                  <a:cubicBezTo>
                    <a:pt x="1016000" y="2108200"/>
                    <a:pt x="1365250" y="1871133"/>
                    <a:pt x="1600200" y="1636183"/>
                  </a:cubicBezTo>
                  <a:cubicBezTo>
                    <a:pt x="1835150" y="1401233"/>
                    <a:pt x="2008717" y="1020233"/>
                    <a:pt x="2159000" y="810683"/>
                  </a:cubicBezTo>
                  <a:cubicBezTo>
                    <a:pt x="2309283" y="601133"/>
                    <a:pt x="2345267" y="503766"/>
                    <a:pt x="2501900" y="378883"/>
                  </a:cubicBezTo>
                  <a:cubicBezTo>
                    <a:pt x="2658533" y="254000"/>
                    <a:pt x="2865967" y="122766"/>
                    <a:pt x="3098800" y="61383"/>
                  </a:cubicBezTo>
                  <a:cubicBezTo>
                    <a:pt x="3331633" y="0"/>
                    <a:pt x="3615266" y="5291"/>
                    <a:pt x="3898900" y="10583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CustomShape 19"/>
            <p:cNvSpPr/>
            <p:nvPr/>
          </p:nvSpPr>
          <p:spPr>
            <a:xfrm>
              <a:off x="5140800" y="3429000"/>
              <a:ext cx="3069720" cy="1588320"/>
            </a:xfrm>
            <a:custGeom>
              <a:avLst/>
              <a:gdLst/>
              <a:ahLst/>
              <a:rect l="l" t="t" r="r" b="b"/>
              <a:pathLst>
                <a:path w="5968503" h="101538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968503" y="0"/>
                  </a:lnTo>
                  <a:lnTo>
                    <a:pt x="5968503" y="0"/>
                  </a:lnTo>
                  <a:lnTo>
                    <a:pt x="4985103" y="100981"/>
                  </a:lnTo>
                  <a:lnTo>
                    <a:pt x="4477103" y="177181"/>
                  </a:lnTo>
                  <a:lnTo>
                    <a:pt x="3892903" y="266081"/>
                  </a:lnTo>
                  <a:lnTo>
                    <a:pt x="3346803" y="481981"/>
                  </a:lnTo>
                  <a:lnTo>
                    <a:pt x="2800703" y="697881"/>
                  </a:lnTo>
                  <a:lnTo>
                    <a:pt x="2127603" y="862981"/>
                  </a:lnTo>
                  <a:lnTo>
                    <a:pt x="1264003" y="964581"/>
                  </a:lnTo>
                  <a:lnTo>
                    <a:pt x="451203" y="1015381"/>
                  </a:lnTo>
                  <a:lnTo>
                    <a:pt x="19403" y="100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SOLUZIONE          PREESISTENTE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89" name="CustomShape 20"/>
            <p:cNvSpPr/>
            <p:nvPr/>
          </p:nvSpPr>
          <p:spPr>
            <a:xfrm>
              <a:off x="4819680" y="3440520"/>
              <a:ext cx="3811320" cy="1874880"/>
            </a:xfrm>
            <a:custGeom>
              <a:avLst/>
              <a:gdLst/>
              <a:ahLst/>
              <a:rect l="l" t="t" r="r" b="b"/>
              <a:pathLst>
                <a:path w="3814053" h="1878021">
                  <a:moveTo>
                    <a:pt x="390040" y="1611823"/>
                  </a:moveTo>
                  <a:lnTo>
                    <a:pt x="854989" y="1472339"/>
                  </a:lnTo>
                  <a:cubicBezTo>
                    <a:pt x="1040969" y="1415512"/>
                    <a:pt x="1314772" y="1376766"/>
                    <a:pt x="1505918" y="1270861"/>
                  </a:cubicBezTo>
                  <a:cubicBezTo>
                    <a:pt x="1697064" y="1164956"/>
                    <a:pt x="1864963" y="976393"/>
                    <a:pt x="2001864" y="836908"/>
                  </a:cubicBezTo>
                  <a:cubicBezTo>
                    <a:pt x="2138765" y="697423"/>
                    <a:pt x="2211091" y="542440"/>
                    <a:pt x="2327328" y="433952"/>
                  </a:cubicBezTo>
                  <a:cubicBezTo>
                    <a:pt x="2443565" y="325464"/>
                    <a:pt x="2533973" y="258304"/>
                    <a:pt x="2699288" y="185979"/>
                  </a:cubicBezTo>
                  <a:cubicBezTo>
                    <a:pt x="2864603" y="113654"/>
                    <a:pt x="3319220" y="0"/>
                    <a:pt x="3319220" y="0"/>
                  </a:cubicBezTo>
                  <a:lnTo>
                    <a:pt x="3319220" y="0"/>
                  </a:lnTo>
                  <a:cubicBezTo>
                    <a:pt x="3321803" y="266054"/>
                    <a:pt x="3332135" y="1325105"/>
                    <a:pt x="3334718" y="1596325"/>
                  </a:cubicBezTo>
                  <a:cubicBezTo>
                    <a:pt x="3368872" y="1878021"/>
                    <a:pt x="3359042" y="1608810"/>
                    <a:pt x="3359042" y="1613976"/>
                  </a:cubicBezTo>
                  <a:cubicBezTo>
                    <a:pt x="3359042" y="1619142"/>
                    <a:pt x="3814053" y="1625097"/>
                    <a:pt x="3334718" y="1627321"/>
                  </a:cubicBezTo>
                  <a:lnTo>
                    <a:pt x="483030" y="1627322"/>
                  </a:lnTo>
                  <a:cubicBezTo>
                    <a:pt x="0" y="1629905"/>
                    <a:pt x="218267" y="1651861"/>
                    <a:pt x="436535" y="1642820"/>
                  </a:cubicBezTo>
                </a:path>
              </a:pathLst>
            </a:custGeom>
            <a:solidFill>
              <a:srgbClr val="ff0000"/>
            </a:solidFill>
            <a:ln w="6480">
              <a:solidFill>
                <a:srgbClr val="4472c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21"/>
            <p:cNvSpPr/>
            <p:nvPr/>
          </p:nvSpPr>
          <p:spPr>
            <a:xfrm flipH="1">
              <a:off x="6776640" y="4428360"/>
              <a:ext cx="224028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NUOVA </a:t>
              </a:r>
              <a:endParaRPr b="0" lang="it-IT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SOLUZIONE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91" name="CustomShape 22"/>
            <p:cNvSpPr/>
            <p:nvPr/>
          </p:nvSpPr>
          <p:spPr>
            <a:xfrm>
              <a:off x="5168160" y="2958840"/>
              <a:ext cx="38880" cy="2090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rgbClr val="4472c4"/>
              </a:solidFill>
              <a:miter/>
              <a:headEnd len="med" type="arrow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23"/>
            <p:cNvSpPr/>
            <p:nvPr/>
          </p:nvSpPr>
          <p:spPr>
            <a:xfrm>
              <a:off x="5155920" y="2205000"/>
              <a:ext cx="315972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80">
              <a:solidFill>
                <a:srgbClr val="8497b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 marL="342720" indent="-339840">
                <a:lnSpc>
                  <a:spcPct val="100000"/>
                </a:lnSpc>
                <a:tabLst>
                  <a:tab algn="l" pos="0"/>
                </a:tabLst>
              </a:pPr>
              <a:r>
                <a:rPr b="0" lang="it-IT" sz="1800" spc="-1" strike="noStrike">
                  <a:solidFill>
                    <a:srgbClr val="333f50"/>
                  </a:solidFill>
                  <a:latin typeface="Calibri"/>
                  <a:ea typeface="DejaVu Sans"/>
                </a:rPr>
                <a:t>LA NUOVA SOLUZIONE SOPPIANTA LA PRECEDENTE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93" name="CustomShape 24"/>
            <p:cNvSpPr/>
            <p:nvPr/>
          </p:nvSpPr>
          <p:spPr>
            <a:xfrm>
              <a:off x="5117760" y="5308920"/>
              <a:ext cx="2956320" cy="916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ESEMPI: CRT/LCD, CELL./SMARTPHONE, COLORI/BN, 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294" name="CustomShape 25"/>
            <p:cNvSpPr/>
            <p:nvPr/>
          </p:nvSpPr>
          <p:spPr>
            <a:xfrm>
              <a:off x="4902120" y="2082960"/>
              <a:ext cx="4467600" cy="4175280"/>
            </a:xfrm>
            <a:prstGeom prst="rect">
              <a:avLst/>
            </a:prstGeom>
            <a:noFill/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793960" y="252000"/>
            <a:ext cx="6753600" cy="108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CHI SONO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539640" y="2170080"/>
            <a:ext cx="7843680" cy="27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lvl="1" marL="457200" indent="-2134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INGEGNERE MECCANICO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COME DIRIGENTE: CERN GINEVRA, OLIVETTI IVREA, SASIB BOLOGNA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DAL ‘84 CONSULENTE E PROFESSORE A CONTRATTO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FONDATORE SIRI( ASS.ROBOTICA), PROBOVIRO UCIMU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HO SEMPRE OPERATO NELLO SVILUPPO PRODOTTI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COME DOCENTE UNIV. CORSI AL POLIMI, UNIMORE,…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1295280" y="4923000"/>
            <a:ext cx="6885360" cy="131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PER SAPERNE DI PIU’: 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WWW.SALMON.IT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https://www.linkedin.com/in/mario-salmon-4330401/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https://www.facebook.com/mario.salmon.5 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45" name="Picture 13" descr="http://www.salmon.it/images/Senza%20titolo-15.jpg"/>
          <p:cNvPicPr/>
          <p:nvPr/>
        </p:nvPicPr>
        <p:blipFill>
          <a:blip r:embed="rId3"/>
          <a:stretch/>
        </p:blipFill>
        <p:spPr>
          <a:xfrm>
            <a:off x="8510760" y="3143160"/>
            <a:ext cx="3054600" cy="300384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4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5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BA47F9-B893-466C-B77A-B342CF4D61B8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1630440" y="-3240"/>
            <a:ext cx="1055880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DIFFUSIONE DI UNA INNOVAZIONE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DCEAF80-B2D4-4ACE-BF3D-30AFAB1D767B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grpSp>
        <p:nvGrpSpPr>
          <p:cNvPr id="298" name="Group 4"/>
          <p:cNvGrpSpPr/>
          <p:nvPr/>
        </p:nvGrpSpPr>
        <p:grpSpPr>
          <a:xfrm>
            <a:off x="1871280" y="2278080"/>
            <a:ext cx="8581680" cy="2235240"/>
            <a:chOff x="1871280" y="2278080"/>
            <a:chExt cx="8581680" cy="2235240"/>
          </a:xfrm>
        </p:grpSpPr>
        <p:sp>
          <p:nvSpPr>
            <p:cNvPr id="299" name="CustomShape 5"/>
            <p:cNvSpPr/>
            <p:nvPr/>
          </p:nvSpPr>
          <p:spPr>
            <a:xfrm>
              <a:off x="2075760" y="4512960"/>
              <a:ext cx="83772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4472c4"/>
              </a:solidFill>
              <a:miter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6"/>
            <p:cNvSpPr/>
            <p:nvPr/>
          </p:nvSpPr>
          <p:spPr>
            <a:xfrm flipV="1">
              <a:off x="1871280" y="2278080"/>
              <a:ext cx="360" cy="2229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4472c4"/>
              </a:solidFill>
              <a:miter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1" name="CustomShape 7"/>
          <p:cNvSpPr/>
          <p:nvPr/>
        </p:nvSpPr>
        <p:spPr>
          <a:xfrm>
            <a:off x="3503520" y="2419200"/>
            <a:ext cx="7293240" cy="1868760"/>
          </a:xfrm>
          <a:custGeom>
            <a:avLst/>
            <a:gdLst/>
            <a:ahLst/>
            <a:rect l="l" t="t" r="r" b="b"/>
            <a:pathLst>
              <a:path w="3898900" h="2332566">
                <a:moveTo>
                  <a:pt x="0" y="2309283"/>
                </a:moveTo>
                <a:cubicBezTo>
                  <a:pt x="241300" y="2320924"/>
                  <a:pt x="482600" y="2332566"/>
                  <a:pt x="749300" y="2220383"/>
                </a:cubicBezTo>
                <a:cubicBezTo>
                  <a:pt x="1016000" y="2108200"/>
                  <a:pt x="1365250" y="1871133"/>
                  <a:pt x="1600200" y="1636183"/>
                </a:cubicBezTo>
                <a:cubicBezTo>
                  <a:pt x="1835150" y="1401233"/>
                  <a:pt x="2008717" y="1020233"/>
                  <a:pt x="2159000" y="810683"/>
                </a:cubicBezTo>
                <a:cubicBezTo>
                  <a:pt x="2309283" y="601133"/>
                  <a:pt x="2345267" y="503766"/>
                  <a:pt x="2501900" y="378883"/>
                </a:cubicBezTo>
                <a:cubicBezTo>
                  <a:pt x="2658533" y="254000"/>
                  <a:pt x="2865967" y="122766"/>
                  <a:pt x="3098800" y="61383"/>
                </a:cubicBezTo>
                <a:cubicBezTo>
                  <a:pt x="3331633" y="0"/>
                  <a:pt x="3615266" y="5291"/>
                  <a:pt x="3898900" y="10583"/>
                </a:cubicBezTo>
              </a:path>
            </a:pathLst>
          </a:custGeom>
          <a:noFill/>
          <a:ln w="648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8"/>
          <p:cNvSpPr/>
          <p:nvPr/>
        </p:nvSpPr>
        <p:spPr>
          <a:xfrm>
            <a:off x="9683640" y="4497480"/>
            <a:ext cx="130536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tempo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03" name="CustomShape 9"/>
          <p:cNvSpPr/>
          <p:nvPr/>
        </p:nvSpPr>
        <p:spPr>
          <a:xfrm rot="16200000">
            <a:off x="273960" y="2927520"/>
            <a:ext cx="251640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FATTURATO, VENDITE, UTILIZZO</a:t>
            </a:r>
            <a:endParaRPr b="0" lang="it-IT" sz="1800" spc="-1" strike="noStrike">
              <a:latin typeface="Arial"/>
            </a:endParaRPr>
          </a:p>
        </p:txBody>
      </p:sp>
      <p:grpSp>
        <p:nvGrpSpPr>
          <p:cNvPr id="304" name="Group 10"/>
          <p:cNvGrpSpPr/>
          <p:nvPr/>
        </p:nvGrpSpPr>
        <p:grpSpPr>
          <a:xfrm>
            <a:off x="1828800" y="4290480"/>
            <a:ext cx="1683000" cy="930600"/>
            <a:chOff x="1828800" y="4290480"/>
            <a:chExt cx="1683000" cy="930600"/>
          </a:xfrm>
        </p:grpSpPr>
        <p:sp>
          <p:nvSpPr>
            <p:cNvPr id="305" name="CustomShape 11"/>
            <p:cNvSpPr/>
            <p:nvPr/>
          </p:nvSpPr>
          <p:spPr>
            <a:xfrm>
              <a:off x="1930320" y="4511880"/>
              <a:ext cx="579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4472c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CustomShape 12"/>
            <p:cNvSpPr/>
            <p:nvPr/>
          </p:nvSpPr>
          <p:spPr>
            <a:xfrm>
              <a:off x="1828800" y="4290840"/>
              <a:ext cx="1479960" cy="196920"/>
            </a:xfrm>
            <a:custGeom>
              <a:avLst/>
              <a:gdLst/>
              <a:ahLst/>
              <a:rect l="l" t="t" r="r" b="b"/>
              <a:pathLst>
                <a:path w="1524000" h="609600">
                  <a:moveTo>
                    <a:pt x="0" y="609600"/>
                  </a:moveTo>
                  <a:cubicBezTo>
                    <a:pt x="277283" y="567266"/>
                    <a:pt x="554567" y="524933"/>
                    <a:pt x="736600" y="469900"/>
                  </a:cubicBezTo>
                  <a:cubicBezTo>
                    <a:pt x="918633" y="414867"/>
                    <a:pt x="960967" y="357717"/>
                    <a:pt x="1092200" y="279400"/>
                  </a:cubicBezTo>
                  <a:cubicBezTo>
                    <a:pt x="1223433" y="201083"/>
                    <a:pt x="1373716" y="100541"/>
                    <a:pt x="1524000" y="0"/>
                  </a:cubicBezTo>
                </a:path>
              </a:pathLst>
            </a:custGeom>
            <a:noFill/>
            <a:ln w="19080">
              <a:solidFill>
                <a:srgbClr val="4472c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07" name="Group 13"/>
            <p:cNvGrpSpPr/>
            <p:nvPr/>
          </p:nvGrpSpPr>
          <p:grpSpPr>
            <a:xfrm>
              <a:off x="3308760" y="4290480"/>
              <a:ext cx="203040" cy="216000"/>
              <a:chOff x="3308760" y="4290480"/>
              <a:chExt cx="203040" cy="216000"/>
            </a:xfrm>
          </p:grpSpPr>
          <p:sp>
            <p:nvSpPr>
              <p:cNvPr id="308" name="Line 14"/>
              <p:cNvSpPr/>
              <p:nvPr/>
            </p:nvSpPr>
            <p:spPr>
              <a:xfrm>
                <a:off x="3308760" y="4290480"/>
                <a:ext cx="0" cy="216000"/>
              </a:xfrm>
              <a:prstGeom prst="line">
                <a:avLst/>
              </a:prstGeom>
              <a:ln w="6480">
                <a:solidFill>
                  <a:srgbClr val="4472c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" name="Line 15"/>
              <p:cNvSpPr/>
              <p:nvPr/>
            </p:nvSpPr>
            <p:spPr>
              <a:xfrm>
                <a:off x="3511800" y="4290480"/>
                <a:ext cx="0" cy="216000"/>
              </a:xfrm>
              <a:prstGeom prst="line">
                <a:avLst/>
              </a:prstGeom>
              <a:ln w="6480">
                <a:solidFill>
                  <a:srgbClr val="4472c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" name="Line 16"/>
              <p:cNvSpPr/>
              <p:nvPr/>
            </p:nvSpPr>
            <p:spPr>
              <a:xfrm>
                <a:off x="3308760" y="4506480"/>
                <a:ext cx="191880" cy="0"/>
              </a:xfrm>
              <a:prstGeom prst="line">
                <a:avLst/>
              </a:prstGeom>
              <a:ln w="6480">
                <a:solidFill>
                  <a:srgbClr val="4472c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11" name="CustomShape 17"/>
            <p:cNvSpPr/>
            <p:nvPr/>
          </p:nvSpPr>
          <p:spPr>
            <a:xfrm>
              <a:off x="1877400" y="4579200"/>
              <a:ext cx="1087920" cy="64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PRIME</a:t>
              </a:r>
              <a:endParaRPr b="0" lang="it-IT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APPLICAZ</a:t>
              </a:r>
              <a:endParaRPr b="0" lang="it-IT" sz="1800" spc="-1" strike="noStrike">
                <a:latin typeface="Arial"/>
              </a:endParaRPr>
            </a:p>
          </p:txBody>
        </p:sp>
      </p:grpSp>
      <p:sp>
        <p:nvSpPr>
          <p:cNvPr id="312" name="CustomShape 18"/>
          <p:cNvSpPr/>
          <p:nvPr/>
        </p:nvSpPr>
        <p:spPr>
          <a:xfrm rot="16200000">
            <a:off x="2925360" y="4748040"/>
            <a:ext cx="87948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CHALM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3" name="CustomShape 19"/>
          <p:cNvSpPr/>
          <p:nvPr/>
        </p:nvSpPr>
        <p:spPr>
          <a:xfrm>
            <a:off x="3804480" y="4579920"/>
            <a:ext cx="1147320" cy="91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CRESCITA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RAPIDA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ESPONEN.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4" name="CustomShape 20"/>
          <p:cNvSpPr/>
          <p:nvPr/>
        </p:nvSpPr>
        <p:spPr>
          <a:xfrm>
            <a:off x="5614200" y="4579920"/>
            <a:ext cx="106056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CRESCITA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LINEARE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5" name="CustomShape 21"/>
          <p:cNvSpPr/>
          <p:nvPr/>
        </p:nvSpPr>
        <p:spPr>
          <a:xfrm>
            <a:off x="7248960" y="4579920"/>
            <a:ext cx="134856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CRESCITA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RALLENTATA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6" name="CustomShape 22"/>
          <p:cNvSpPr/>
          <p:nvPr/>
        </p:nvSpPr>
        <p:spPr>
          <a:xfrm>
            <a:off x="9307440" y="4579920"/>
            <a:ext cx="1970280" cy="91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CRESCITA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NULLA, MERCATO SATURO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7" name="CustomShape 23"/>
          <p:cNvSpPr/>
          <p:nvPr/>
        </p:nvSpPr>
        <p:spPr>
          <a:xfrm>
            <a:off x="1008000" y="5888160"/>
            <a:ext cx="98856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 DIFFUSIONE DI UNA INNOVAZIONE SEGUE SPESSO LA CURVA LOGISTICA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18" name="CustomShape 24"/>
          <p:cNvSpPr/>
          <p:nvPr/>
        </p:nvSpPr>
        <p:spPr>
          <a:xfrm>
            <a:off x="6781680" y="1127160"/>
            <a:ext cx="4167720" cy="3313440"/>
          </a:xfrm>
          <a:custGeom>
            <a:avLst/>
            <a:gdLst/>
            <a:ahLst/>
            <a:rect l="l" t="t" r="r" b="b"/>
            <a:pathLst>
              <a:path w="3898900" h="2332566">
                <a:moveTo>
                  <a:pt x="0" y="2309283"/>
                </a:moveTo>
                <a:cubicBezTo>
                  <a:pt x="241300" y="2320924"/>
                  <a:pt x="482600" y="2332566"/>
                  <a:pt x="749300" y="2220383"/>
                </a:cubicBezTo>
                <a:cubicBezTo>
                  <a:pt x="1016000" y="2108200"/>
                  <a:pt x="1365250" y="1871133"/>
                  <a:pt x="1600200" y="1636183"/>
                </a:cubicBezTo>
                <a:cubicBezTo>
                  <a:pt x="1835150" y="1401233"/>
                  <a:pt x="2008717" y="1020233"/>
                  <a:pt x="2159000" y="810683"/>
                </a:cubicBezTo>
                <a:cubicBezTo>
                  <a:pt x="2309283" y="601133"/>
                  <a:pt x="2345267" y="503766"/>
                  <a:pt x="2501900" y="378883"/>
                </a:cubicBezTo>
                <a:cubicBezTo>
                  <a:pt x="2658533" y="254000"/>
                  <a:pt x="2865967" y="122766"/>
                  <a:pt x="3098800" y="61383"/>
                </a:cubicBezTo>
                <a:cubicBezTo>
                  <a:pt x="3331633" y="0"/>
                  <a:pt x="3615266" y="5291"/>
                  <a:pt x="3898900" y="10583"/>
                </a:cubicBezTo>
              </a:path>
            </a:pathLst>
          </a:custGeom>
          <a:noFill/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-360" y="-3240"/>
            <a:ext cx="121892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LA CURVA FASE PER FASE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56CB58E-23E9-490B-9B9F-09C832493F77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322" name="Table 4"/>
          <p:cNvGraphicFramePr/>
          <p:nvPr/>
        </p:nvGraphicFramePr>
        <p:xfrm>
          <a:off x="1008000" y="1987560"/>
          <a:ext cx="9600840" cy="4715280"/>
        </p:xfrm>
        <a:graphic>
          <a:graphicData uri="http://schemas.openxmlformats.org/drawingml/2006/table">
            <a:tbl>
              <a:tblPr/>
              <a:tblGrid>
                <a:gridCol w="3892680"/>
                <a:gridCol w="5708520"/>
              </a:tblGrid>
              <a:tr h="398880">
                <a:tc>
                  <a:txBody>
                    <a:bodyPr lIns="122040" rIns="122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FASE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CARATTERISTICA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703800"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PRIME APPLICAZIONI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POCHI ACQUIRENTI(EARLY ADOPTERS) CHE PROVANO L’INNOVAZIONE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703800"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CHALM, GAP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PASSATO L’INTERESSE INIZIALE A VOLTE  LE VENDITE SI FERMANO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398880"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INIZIO DELLA CRESCITA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CRESCITA ESPONENZIALE SEMPRE PIU’ VELOCE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398880"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CRESCITA LINEARE NEL TEMPO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 CRESCITA DIVENTA COSTANTE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1008720"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RALLENTANDO DELLA CRESCITA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 SATURAZIONE DEL MERCATO E LA CONCORRENZA RALLENTANO LA CRESCITA FINO A FERMARLA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398880"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CRESCITA NULLA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MERCATO SATURO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03800"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20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INIZIA UN NUOVO CICLO DI INNOVAZIONE 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1523880" y="-3240"/>
            <a:ext cx="1066536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INNOVAZIONE DI PROCESSO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1432080" y="2027160"/>
            <a:ext cx="9845640" cy="344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RIGUARDA IL PROCESSO CON IL QUALE SI PRODUCE UN PRODOTTO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CONSISTE NELL’UTILIZZARE UN METODO DI PRODUZIONE INNOVATIVO NON UTILIZZATO IN QUEL SETTORE INDUSTRIALE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ESEMPI: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PRODUZIONE DELL’AMMONIACA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LINEA DI MONTAGGIO DELLA FORD T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PULLOVER DI BENETTON</a:t>
            </a:r>
            <a:endParaRPr b="0" lang="it-IT" sz="20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SALDATURA LASER AUTO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4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C3F283B-1226-4D08-85DA-5EF7D519BB1A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1326240" y="5589720"/>
            <a:ext cx="571464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MOLTO SPESSO SONO POCO NOTE E POCO DOCUMENTATE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199880" y="358920"/>
            <a:ext cx="95965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600" spc="-1" strike="noStrike">
                <a:solidFill>
                  <a:srgbClr val="000000"/>
                </a:solidFill>
                <a:latin typeface="Calibri Light"/>
                <a:ea typeface="DejaVu Sans"/>
              </a:rPr>
              <a:t>L’INNOVAZIONE HA MOLTI PROTAGONISTI (stakeholders)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2351160" y="1936800"/>
            <a:ext cx="8926560" cy="43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RICERCATORE= STUDIOSO, ACCADEMICO, ESPERTO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INVENTORE=  DEFINISCE UNA INNOVAZIONE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INNOVATORE= REALIZZA IL PROCESSO DI INNOVAZIONE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GESTORE = GESTISCE  IL PROCESSO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IMPRENDITORE=  FINANZIA IL PROCESSO E NE ASSUME I RISCHI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UTILIZZATORE DIRETTO = UTILIZZA E TRAE BENEFICIO DALL’UTILIZZO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UTILIZZATORE INDIRETTO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ALTRI ENTI COINVOLTI A VARIO TITOLO: LEGALE, PUBBLICO,..FINANZIARIO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FORNITOR I= OFFRONO COMPONENTI, , SERVIZI INNOVATIVI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 rot="16200000">
            <a:off x="1195560" y="1612440"/>
            <a:ext cx="386280" cy="1148040"/>
          </a:xfrm>
          <a:custGeom>
            <a:avLst/>
            <a:gdLst/>
            <a:ahLst/>
            <a:rect l="l" t="t" r="r" b="b"/>
            <a:pathLst>
              <a:path w="1083" h="3199">
                <a:moveTo>
                  <a:pt x="1082" y="3198"/>
                </a:moveTo>
                <a:lnTo>
                  <a:pt x="273" y="3198"/>
                </a:lnTo>
                <a:lnTo>
                  <a:pt x="0" y="1599"/>
                </a:lnTo>
                <a:lnTo>
                  <a:pt x="273" y="0"/>
                </a:lnTo>
                <a:lnTo>
                  <a:pt x="1082" y="0"/>
                </a:lnTo>
                <a:lnTo>
                  <a:pt x="810" y="1599"/>
                </a:lnTo>
                <a:lnTo>
                  <a:pt x="1082" y="3198"/>
                </a:lnTo>
              </a:path>
            </a:pathLst>
          </a:cu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4"/>
          <p:cNvSpPr/>
          <p:nvPr/>
        </p:nvSpPr>
        <p:spPr>
          <a:xfrm rot="16200000">
            <a:off x="1122480" y="2107800"/>
            <a:ext cx="532080" cy="1148040"/>
          </a:xfrm>
          <a:custGeom>
            <a:avLst/>
            <a:gdLst/>
            <a:ahLst/>
            <a:rect l="l" t="t" r="r" b="b"/>
            <a:pathLst>
              <a:path w="1488" h="3199">
                <a:moveTo>
                  <a:pt x="1487" y="3198"/>
                </a:moveTo>
                <a:lnTo>
                  <a:pt x="375" y="3198"/>
                </a:lnTo>
                <a:lnTo>
                  <a:pt x="0" y="1599"/>
                </a:lnTo>
                <a:lnTo>
                  <a:pt x="375" y="0"/>
                </a:lnTo>
                <a:lnTo>
                  <a:pt x="1487" y="0"/>
                </a:lnTo>
                <a:lnTo>
                  <a:pt x="1113" y="1599"/>
                </a:lnTo>
                <a:lnTo>
                  <a:pt x="1487" y="3198"/>
                </a:lnTo>
              </a:path>
            </a:pathLst>
          </a:cu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5"/>
          <p:cNvSpPr/>
          <p:nvPr/>
        </p:nvSpPr>
        <p:spPr>
          <a:xfrm rot="16200000">
            <a:off x="1122480" y="2673000"/>
            <a:ext cx="532080" cy="1148040"/>
          </a:xfrm>
          <a:custGeom>
            <a:avLst/>
            <a:gdLst/>
            <a:ahLst/>
            <a:rect l="l" t="t" r="r" b="b"/>
            <a:pathLst>
              <a:path w="1488" h="3199">
                <a:moveTo>
                  <a:pt x="1487" y="3198"/>
                </a:moveTo>
                <a:lnTo>
                  <a:pt x="375" y="3198"/>
                </a:lnTo>
                <a:lnTo>
                  <a:pt x="0" y="1599"/>
                </a:lnTo>
                <a:lnTo>
                  <a:pt x="375" y="0"/>
                </a:lnTo>
                <a:lnTo>
                  <a:pt x="1487" y="0"/>
                </a:lnTo>
                <a:lnTo>
                  <a:pt x="1113" y="1599"/>
                </a:lnTo>
                <a:lnTo>
                  <a:pt x="1487" y="3198"/>
                </a:lnTo>
              </a:path>
            </a:pathLst>
          </a:cu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6"/>
          <p:cNvSpPr/>
          <p:nvPr/>
        </p:nvSpPr>
        <p:spPr>
          <a:xfrm rot="16200000">
            <a:off x="1194840" y="3165840"/>
            <a:ext cx="387360" cy="1148040"/>
          </a:xfrm>
          <a:custGeom>
            <a:avLst/>
            <a:gdLst/>
            <a:ahLst/>
            <a:rect l="l" t="t" r="r" b="b"/>
            <a:pathLst>
              <a:path w="1086" h="3199">
                <a:moveTo>
                  <a:pt x="1085" y="3198"/>
                </a:moveTo>
                <a:lnTo>
                  <a:pt x="274" y="3198"/>
                </a:lnTo>
                <a:lnTo>
                  <a:pt x="0" y="1599"/>
                </a:lnTo>
                <a:lnTo>
                  <a:pt x="274" y="0"/>
                </a:lnTo>
                <a:lnTo>
                  <a:pt x="1085" y="0"/>
                </a:lnTo>
                <a:lnTo>
                  <a:pt x="812" y="1599"/>
                </a:lnTo>
                <a:lnTo>
                  <a:pt x="1085" y="3198"/>
                </a:lnTo>
              </a:path>
            </a:pathLst>
          </a:cu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7"/>
          <p:cNvSpPr/>
          <p:nvPr/>
        </p:nvSpPr>
        <p:spPr>
          <a:xfrm rot="16200000">
            <a:off x="1122480" y="3658680"/>
            <a:ext cx="532080" cy="1148040"/>
          </a:xfrm>
          <a:custGeom>
            <a:avLst/>
            <a:gdLst/>
            <a:ahLst/>
            <a:rect l="l" t="t" r="r" b="b"/>
            <a:pathLst>
              <a:path w="1488" h="3199">
                <a:moveTo>
                  <a:pt x="1487" y="3198"/>
                </a:moveTo>
                <a:lnTo>
                  <a:pt x="375" y="3198"/>
                </a:lnTo>
                <a:lnTo>
                  <a:pt x="0" y="1599"/>
                </a:lnTo>
                <a:lnTo>
                  <a:pt x="375" y="0"/>
                </a:lnTo>
                <a:lnTo>
                  <a:pt x="1487" y="0"/>
                </a:lnTo>
                <a:lnTo>
                  <a:pt x="1113" y="1599"/>
                </a:lnTo>
                <a:lnTo>
                  <a:pt x="1487" y="3198"/>
                </a:lnTo>
              </a:path>
            </a:pathLst>
          </a:cu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8"/>
          <p:cNvSpPr/>
          <p:nvPr/>
        </p:nvSpPr>
        <p:spPr>
          <a:xfrm rot="16200000">
            <a:off x="1122480" y="4790520"/>
            <a:ext cx="532080" cy="1148040"/>
          </a:xfrm>
          <a:custGeom>
            <a:avLst/>
            <a:gdLst/>
            <a:ahLst/>
            <a:rect l="l" t="t" r="r" b="b"/>
            <a:pathLst>
              <a:path w="1488" h="3199">
                <a:moveTo>
                  <a:pt x="1487" y="3198"/>
                </a:moveTo>
                <a:lnTo>
                  <a:pt x="375" y="3198"/>
                </a:lnTo>
                <a:lnTo>
                  <a:pt x="0" y="1599"/>
                </a:lnTo>
                <a:lnTo>
                  <a:pt x="375" y="0"/>
                </a:lnTo>
                <a:lnTo>
                  <a:pt x="1487" y="0"/>
                </a:lnTo>
                <a:lnTo>
                  <a:pt x="1113" y="1599"/>
                </a:lnTo>
                <a:lnTo>
                  <a:pt x="1487" y="3198"/>
                </a:lnTo>
              </a:path>
            </a:pathLst>
          </a:cu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9"/>
          <p:cNvSpPr/>
          <p:nvPr/>
        </p:nvSpPr>
        <p:spPr>
          <a:xfrm rot="16200000">
            <a:off x="1122480" y="5355720"/>
            <a:ext cx="532080" cy="1148040"/>
          </a:xfrm>
          <a:custGeom>
            <a:avLst/>
            <a:gdLst/>
            <a:ahLst/>
            <a:rect l="l" t="t" r="r" b="b"/>
            <a:pathLst>
              <a:path w="1488" h="3199">
                <a:moveTo>
                  <a:pt x="1487" y="3198"/>
                </a:moveTo>
                <a:lnTo>
                  <a:pt x="375" y="3198"/>
                </a:lnTo>
                <a:lnTo>
                  <a:pt x="0" y="1599"/>
                </a:lnTo>
                <a:lnTo>
                  <a:pt x="375" y="0"/>
                </a:lnTo>
                <a:lnTo>
                  <a:pt x="1487" y="0"/>
                </a:lnTo>
                <a:lnTo>
                  <a:pt x="1113" y="1599"/>
                </a:lnTo>
                <a:lnTo>
                  <a:pt x="1487" y="3198"/>
                </a:lnTo>
              </a:path>
            </a:pathLst>
          </a:cu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10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11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7E5FD4-276F-49A3-9495-B91B5249CCCA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339" name="CustomShape 12"/>
          <p:cNvSpPr/>
          <p:nvPr/>
        </p:nvSpPr>
        <p:spPr>
          <a:xfrm rot="16200000">
            <a:off x="1122480" y="4223880"/>
            <a:ext cx="532080" cy="1148040"/>
          </a:xfrm>
          <a:custGeom>
            <a:avLst/>
            <a:gdLst/>
            <a:ahLst/>
            <a:rect l="l" t="t" r="r" b="b"/>
            <a:pathLst>
              <a:path w="1488" h="3199">
                <a:moveTo>
                  <a:pt x="1487" y="3198"/>
                </a:moveTo>
                <a:lnTo>
                  <a:pt x="375" y="3198"/>
                </a:lnTo>
                <a:lnTo>
                  <a:pt x="0" y="1599"/>
                </a:lnTo>
                <a:lnTo>
                  <a:pt x="375" y="0"/>
                </a:lnTo>
                <a:lnTo>
                  <a:pt x="1487" y="0"/>
                </a:lnTo>
                <a:lnTo>
                  <a:pt x="1113" y="1599"/>
                </a:lnTo>
                <a:lnTo>
                  <a:pt x="1487" y="3198"/>
                </a:lnTo>
              </a:path>
            </a:pathLst>
          </a:cu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487160" y="-360"/>
            <a:ext cx="954756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LA SCELTA DEL LIVELLO DI INNOVAZIONE 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1392120" y="1447920"/>
            <a:ext cx="950148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 “MOVING TARGET” : IL LIVELLO OTTIMALE CAMBIA IN CONTINUAZIONE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1625040" y="4680000"/>
            <a:ext cx="8435160" cy="104400"/>
          </a:xfrm>
          <a:custGeom>
            <a:avLst/>
            <a:gdLst/>
            <a:ahLst/>
            <a:rect l="l" t="t" r="r" b="b"/>
            <a:pathLst>
              <a:path w="3986" h="1">
                <a:moveTo>
                  <a:pt x="0" y="0"/>
                </a:moveTo>
                <a:lnTo>
                  <a:pt x="3986" y="1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4"/>
          <p:cNvSpPr/>
          <p:nvPr/>
        </p:nvSpPr>
        <p:spPr>
          <a:xfrm rot="16200000">
            <a:off x="-190440" y="4550760"/>
            <a:ext cx="26946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PERDITA      PROFITTO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44" name="CustomShape 5"/>
          <p:cNvSpPr/>
          <p:nvPr/>
        </p:nvSpPr>
        <p:spPr>
          <a:xfrm>
            <a:off x="6695280" y="4365720"/>
            <a:ext cx="278280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LIVELLO INNOVAZIONE</a:t>
            </a:r>
            <a:endParaRPr b="0" lang="it-IT" sz="1800" spc="-1" strike="noStrike">
              <a:latin typeface="Arial"/>
            </a:endParaRPr>
          </a:p>
        </p:txBody>
      </p:sp>
      <p:grpSp>
        <p:nvGrpSpPr>
          <p:cNvPr id="345" name="Group 6"/>
          <p:cNvGrpSpPr/>
          <p:nvPr/>
        </p:nvGrpSpPr>
        <p:grpSpPr>
          <a:xfrm>
            <a:off x="1623240" y="2373480"/>
            <a:ext cx="3250440" cy="2807640"/>
            <a:chOff x="1623240" y="2373480"/>
            <a:chExt cx="3250440" cy="2807640"/>
          </a:xfrm>
        </p:grpSpPr>
        <p:sp>
          <p:nvSpPr>
            <p:cNvPr id="346" name="Line 7"/>
            <p:cNvSpPr/>
            <p:nvPr/>
          </p:nvSpPr>
          <p:spPr>
            <a:xfrm flipV="1">
              <a:off x="1623240" y="3124080"/>
              <a:ext cx="0" cy="205704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CustomShape 8"/>
            <p:cNvSpPr/>
            <p:nvPr/>
          </p:nvSpPr>
          <p:spPr>
            <a:xfrm>
              <a:off x="1625760" y="4500360"/>
              <a:ext cx="3247920" cy="366480"/>
            </a:xfrm>
            <a:custGeom>
              <a:avLst/>
              <a:gdLst/>
              <a:ahLst/>
              <a:rect l="l" t="t" r="r" b="b"/>
              <a:pathLst>
                <a:path w="1872" h="958">
                  <a:moveTo>
                    <a:pt x="0" y="958"/>
                  </a:moveTo>
                  <a:cubicBezTo>
                    <a:pt x="92" y="938"/>
                    <a:pt x="184" y="918"/>
                    <a:pt x="288" y="862"/>
                  </a:cubicBezTo>
                  <a:cubicBezTo>
                    <a:pt x="392" y="806"/>
                    <a:pt x="536" y="726"/>
                    <a:pt x="624" y="622"/>
                  </a:cubicBezTo>
                  <a:cubicBezTo>
                    <a:pt x="712" y="518"/>
                    <a:pt x="766" y="324"/>
                    <a:pt x="816" y="238"/>
                  </a:cubicBezTo>
                  <a:cubicBezTo>
                    <a:pt x="866" y="152"/>
                    <a:pt x="868" y="129"/>
                    <a:pt x="924" y="105"/>
                  </a:cubicBezTo>
                  <a:cubicBezTo>
                    <a:pt x="980" y="81"/>
                    <a:pt x="1042" y="0"/>
                    <a:pt x="1152" y="94"/>
                  </a:cubicBezTo>
                  <a:cubicBezTo>
                    <a:pt x="1262" y="188"/>
                    <a:pt x="1464" y="526"/>
                    <a:pt x="1584" y="670"/>
                  </a:cubicBezTo>
                  <a:cubicBezTo>
                    <a:pt x="1704" y="814"/>
                    <a:pt x="1788" y="886"/>
                    <a:pt x="1872" y="958"/>
                  </a:cubicBezTo>
                </a:path>
              </a:pathLst>
            </a:custGeom>
            <a:noFill/>
            <a:ln w="28440">
              <a:solidFill>
                <a:srgbClr val="ff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48" name="Group 9"/>
            <p:cNvGrpSpPr/>
            <p:nvPr/>
          </p:nvGrpSpPr>
          <p:grpSpPr>
            <a:xfrm>
              <a:off x="2216160" y="2373480"/>
              <a:ext cx="844200" cy="1390320"/>
              <a:chOff x="2216160" y="2373480"/>
              <a:chExt cx="844200" cy="1390320"/>
            </a:xfrm>
          </p:grpSpPr>
          <p:sp>
            <p:nvSpPr>
              <p:cNvPr id="349" name="CustomShape 10"/>
              <p:cNvSpPr/>
              <p:nvPr/>
            </p:nvSpPr>
            <p:spPr>
              <a:xfrm>
                <a:off x="2216160" y="2373480"/>
                <a:ext cx="844200" cy="3981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it-IT" sz="20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OGGI</a:t>
                </a:r>
                <a:endParaRPr b="0" lang="it-IT" sz="2000" spc="-1" strike="noStrike">
                  <a:latin typeface="Arial"/>
                </a:endParaRPr>
              </a:p>
            </p:txBody>
          </p:sp>
          <p:sp>
            <p:nvSpPr>
              <p:cNvPr id="350" name="CustomShape 11"/>
              <p:cNvSpPr/>
              <p:nvPr/>
            </p:nvSpPr>
            <p:spPr>
              <a:xfrm>
                <a:off x="2624040" y="3396960"/>
                <a:ext cx="318240" cy="366840"/>
              </a:xfrm>
              <a:custGeom>
                <a:avLst/>
                <a:gdLst/>
                <a:ahLst/>
                <a:rect l="l" t="t" r="r" b="b"/>
                <a:pathLst>
                  <a:path w="152" h="1056">
                    <a:moveTo>
                      <a:pt x="104" y="0"/>
                    </a:moveTo>
                    <a:cubicBezTo>
                      <a:pt x="52" y="296"/>
                      <a:pt x="0" y="592"/>
                      <a:pt x="8" y="768"/>
                    </a:cubicBezTo>
                    <a:cubicBezTo>
                      <a:pt x="16" y="944"/>
                      <a:pt x="128" y="1008"/>
                      <a:pt x="152" y="1056"/>
                    </a:cubicBez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351" name="CustomShape 12"/>
          <p:cNvSpPr/>
          <p:nvPr/>
        </p:nvSpPr>
        <p:spPr>
          <a:xfrm>
            <a:off x="2946240" y="5157720"/>
            <a:ext cx="843480" cy="225720"/>
          </a:xfrm>
          <a:custGeom>
            <a:avLst/>
            <a:gdLst/>
            <a:ahLst/>
            <a:rect l="l" t="t" r="r" b="b"/>
            <a:pathLst>
              <a:path w="2353" h="637">
                <a:moveTo>
                  <a:pt x="0" y="318"/>
                </a:moveTo>
                <a:lnTo>
                  <a:pt x="424" y="0"/>
                </a:lnTo>
                <a:lnTo>
                  <a:pt x="424" y="159"/>
                </a:lnTo>
                <a:lnTo>
                  <a:pt x="1927" y="159"/>
                </a:lnTo>
                <a:lnTo>
                  <a:pt x="1927" y="0"/>
                </a:lnTo>
                <a:lnTo>
                  <a:pt x="2352" y="318"/>
                </a:lnTo>
                <a:lnTo>
                  <a:pt x="1927" y="636"/>
                </a:lnTo>
                <a:lnTo>
                  <a:pt x="1927" y="477"/>
                </a:lnTo>
                <a:lnTo>
                  <a:pt x="424" y="477"/>
                </a:lnTo>
                <a:lnTo>
                  <a:pt x="424" y="636"/>
                </a:lnTo>
                <a:lnTo>
                  <a:pt x="0" y="318"/>
                </a:lnTo>
              </a:path>
            </a:pathLst>
          </a:cu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13"/>
          <p:cNvSpPr/>
          <p:nvPr/>
        </p:nvSpPr>
        <p:spPr>
          <a:xfrm>
            <a:off x="3792600" y="5300640"/>
            <a:ext cx="1413000" cy="302040"/>
          </a:xfrm>
          <a:custGeom>
            <a:avLst/>
            <a:gdLst/>
            <a:ahLst/>
            <a:rect l="l" t="t" r="r" b="b"/>
            <a:pathLst>
              <a:path w="3935" h="849">
                <a:moveTo>
                  <a:pt x="0" y="424"/>
                </a:moveTo>
                <a:lnTo>
                  <a:pt x="550" y="0"/>
                </a:lnTo>
                <a:lnTo>
                  <a:pt x="550" y="212"/>
                </a:lnTo>
                <a:lnTo>
                  <a:pt x="3383" y="212"/>
                </a:lnTo>
                <a:lnTo>
                  <a:pt x="3383" y="0"/>
                </a:lnTo>
                <a:lnTo>
                  <a:pt x="3934" y="424"/>
                </a:lnTo>
                <a:lnTo>
                  <a:pt x="3383" y="848"/>
                </a:lnTo>
                <a:lnTo>
                  <a:pt x="3383" y="636"/>
                </a:lnTo>
                <a:lnTo>
                  <a:pt x="550" y="636"/>
                </a:lnTo>
                <a:lnTo>
                  <a:pt x="550" y="848"/>
                </a:lnTo>
                <a:lnTo>
                  <a:pt x="0" y="424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14"/>
          <p:cNvSpPr/>
          <p:nvPr/>
        </p:nvSpPr>
        <p:spPr>
          <a:xfrm>
            <a:off x="5135400" y="5538960"/>
            <a:ext cx="1973880" cy="301680"/>
          </a:xfrm>
          <a:custGeom>
            <a:avLst/>
            <a:gdLst/>
            <a:ahLst/>
            <a:rect l="l" t="t" r="r" b="b"/>
            <a:pathLst>
              <a:path w="5493" h="848">
                <a:moveTo>
                  <a:pt x="0" y="423"/>
                </a:moveTo>
                <a:lnTo>
                  <a:pt x="931" y="0"/>
                </a:lnTo>
                <a:lnTo>
                  <a:pt x="931" y="211"/>
                </a:lnTo>
                <a:lnTo>
                  <a:pt x="4560" y="211"/>
                </a:lnTo>
                <a:lnTo>
                  <a:pt x="4560" y="0"/>
                </a:lnTo>
                <a:lnTo>
                  <a:pt x="5492" y="423"/>
                </a:lnTo>
                <a:lnTo>
                  <a:pt x="4560" y="847"/>
                </a:lnTo>
                <a:lnTo>
                  <a:pt x="4560" y="635"/>
                </a:lnTo>
                <a:lnTo>
                  <a:pt x="931" y="635"/>
                </a:lnTo>
                <a:lnTo>
                  <a:pt x="931" y="847"/>
                </a:lnTo>
                <a:lnTo>
                  <a:pt x="0" y="423"/>
                </a:lnTo>
              </a:path>
            </a:pathLst>
          </a:custGeom>
          <a:solidFill>
            <a:srgbClr val="4472c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Line 15"/>
          <p:cNvSpPr/>
          <p:nvPr/>
        </p:nvSpPr>
        <p:spPr>
          <a:xfrm>
            <a:off x="2946240" y="3962520"/>
            <a:ext cx="0" cy="236196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1000" sp="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Line 16"/>
          <p:cNvSpPr/>
          <p:nvPr/>
        </p:nvSpPr>
        <p:spPr>
          <a:xfrm>
            <a:off x="3962520" y="3886200"/>
            <a:ext cx="0" cy="274320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1000" sp="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Line 17"/>
          <p:cNvSpPr/>
          <p:nvPr/>
        </p:nvSpPr>
        <p:spPr>
          <a:xfrm>
            <a:off x="3759120" y="3657600"/>
            <a:ext cx="0" cy="236232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1000" sp="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Line 18"/>
          <p:cNvSpPr/>
          <p:nvPr/>
        </p:nvSpPr>
        <p:spPr>
          <a:xfrm>
            <a:off x="5181480" y="3581280"/>
            <a:ext cx="0" cy="327672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1000" sp="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Line 19"/>
          <p:cNvSpPr/>
          <p:nvPr/>
        </p:nvSpPr>
        <p:spPr>
          <a:xfrm>
            <a:off x="4876920" y="3657600"/>
            <a:ext cx="0" cy="297180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1000" sp="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Line 20"/>
          <p:cNvSpPr/>
          <p:nvPr/>
        </p:nvSpPr>
        <p:spPr>
          <a:xfrm>
            <a:off x="7112160" y="3657600"/>
            <a:ext cx="0" cy="320040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1000" sp="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0" name="Group 21"/>
          <p:cNvGrpSpPr/>
          <p:nvPr/>
        </p:nvGrpSpPr>
        <p:grpSpPr>
          <a:xfrm>
            <a:off x="2540160" y="2362320"/>
            <a:ext cx="3349440" cy="2294280"/>
            <a:chOff x="2540160" y="2362320"/>
            <a:chExt cx="3349440" cy="2294280"/>
          </a:xfrm>
        </p:grpSpPr>
        <p:sp>
          <p:nvSpPr>
            <p:cNvPr id="361" name="CustomShape 22"/>
            <p:cNvSpPr/>
            <p:nvPr/>
          </p:nvSpPr>
          <p:spPr>
            <a:xfrm>
              <a:off x="2540160" y="4289400"/>
              <a:ext cx="3349440" cy="367200"/>
            </a:xfrm>
            <a:custGeom>
              <a:avLst/>
              <a:gdLst/>
              <a:ahLst/>
              <a:rect l="l" t="t" r="r" b="b"/>
              <a:pathLst>
                <a:path w="1872" h="958">
                  <a:moveTo>
                    <a:pt x="0" y="958"/>
                  </a:moveTo>
                  <a:cubicBezTo>
                    <a:pt x="92" y="938"/>
                    <a:pt x="184" y="918"/>
                    <a:pt x="288" y="862"/>
                  </a:cubicBezTo>
                  <a:cubicBezTo>
                    <a:pt x="392" y="806"/>
                    <a:pt x="536" y="726"/>
                    <a:pt x="624" y="622"/>
                  </a:cubicBezTo>
                  <a:cubicBezTo>
                    <a:pt x="712" y="518"/>
                    <a:pt x="766" y="324"/>
                    <a:pt x="816" y="238"/>
                  </a:cubicBezTo>
                  <a:cubicBezTo>
                    <a:pt x="866" y="152"/>
                    <a:pt x="868" y="129"/>
                    <a:pt x="924" y="105"/>
                  </a:cubicBezTo>
                  <a:cubicBezTo>
                    <a:pt x="980" y="81"/>
                    <a:pt x="1042" y="0"/>
                    <a:pt x="1152" y="94"/>
                  </a:cubicBezTo>
                  <a:cubicBezTo>
                    <a:pt x="1262" y="188"/>
                    <a:pt x="1464" y="526"/>
                    <a:pt x="1584" y="670"/>
                  </a:cubicBezTo>
                  <a:cubicBezTo>
                    <a:pt x="1704" y="814"/>
                    <a:pt x="1788" y="886"/>
                    <a:pt x="1872" y="958"/>
                  </a:cubicBezTo>
                </a:path>
              </a:pathLst>
            </a:custGeom>
            <a:noFill/>
            <a:ln w="28440">
              <a:solidFill>
                <a:srgbClr val="66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62" name="Group 23"/>
            <p:cNvGrpSpPr/>
            <p:nvPr/>
          </p:nvGrpSpPr>
          <p:grpSpPr>
            <a:xfrm>
              <a:off x="3382200" y="2362320"/>
              <a:ext cx="1944360" cy="1113120"/>
              <a:chOff x="3382200" y="2362320"/>
              <a:chExt cx="1944360" cy="1113120"/>
            </a:xfrm>
          </p:grpSpPr>
          <p:sp>
            <p:nvSpPr>
              <p:cNvPr id="363" name="CustomShape 24"/>
              <p:cNvSpPr/>
              <p:nvPr/>
            </p:nvSpPr>
            <p:spPr>
              <a:xfrm>
                <a:off x="4046040" y="3108240"/>
                <a:ext cx="217080" cy="367200"/>
              </a:xfrm>
              <a:custGeom>
                <a:avLst/>
                <a:gdLst/>
                <a:ahLst/>
                <a:rect l="l" t="t" r="r" b="b"/>
                <a:pathLst>
                  <a:path w="152" h="1056">
                    <a:moveTo>
                      <a:pt x="104" y="0"/>
                    </a:moveTo>
                    <a:cubicBezTo>
                      <a:pt x="52" y="296"/>
                      <a:pt x="0" y="592"/>
                      <a:pt x="8" y="768"/>
                    </a:cubicBezTo>
                    <a:cubicBezTo>
                      <a:pt x="16" y="944"/>
                      <a:pt x="128" y="1008"/>
                      <a:pt x="152" y="1056"/>
                    </a:cubicBez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4" name="CustomShape 25"/>
              <p:cNvSpPr/>
              <p:nvPr/>
            </p:nvSpPr>
            <p:spPr>
              <a:xfrm>
                <a:off x="3382200" y="2362320"/>
                <a:ext cx="1944360" cy="398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it-IT" sz="20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FRA UN ANNO</a:t>
                </a:r>
                <a:endParaRPr b="0" lang="it-IT" sz="2000" spc="-1" strike="noStrike">
                  <a:latin typeface="Arial"/>
                </a:endParaRPr>
              </a:p>
            </p:txBody>
          </p:sp>
        </p:grpSp>
      </p:grpSp>
      <p:grpSp>
        <p:nvGrpSpPr>
          <p:cNvPr id="365" name="Group 26"/>
          <p:cNvGrpSpPr/>
          <p:nvPr/>
        </p:nvGrpSpPr>
        <p:grpSpPr>
          <a:xfrm>
            <a:off x="4064040" y="2498760"/>
            <a:ext cx="3968280" cy="2065680"/>
            <a:chOff x="4064040" y="2498760"/>
            <a:chExt cx="3968280" cy="2065680"/>
          </a:xfrm>
        </p:grpSpPr>
        <p:sp>
          <p:nvSpPr>
            <p:cNvPr id="366" name="CustomShape 27"/>
            <p:cNvSpPr/>
            <p:nvPr/>
          </p:nvSpPr>
          <p:spPr>
            <a:xfrm>
              <a:off x="4064040" y="4197240"/>
              <a:ext cx="3349800" cy="367200"/>
            </a:xfrm>
            <a:custGeom>
              <a:avLst/>
              <a:gdLst/>
              <a:ahLst/>
              <a:rect l="l" t="t" r="r" b="b"/>
              <a:pathLst>
                <a:path w="1872" h="958">
                  <a:moveTo>
                    <a:pt x="0" y="958"/>
                  </a:moveTo>
                  <a:cubicBezTo>
                    <a:pt x="92" y="938"/>
                    <a:pt x="184" y="918"/>
                    <a:pt x="288" y="862"/>
                  </a:cubicBezTo>
                  <a:cubicBezTo>
                    <a:pt x="392" y="806"/>
                    <a:pt x="536" y="726"/>
                    <a:pt x="624" y="622"/>
                  </a:cubicBezTo>
                  <a:cubicBezTo>
                    <a:pt x="712" y="518"/>
                    <a:pt x="766" y="324"/>
                    <a:pt x="816" y="238"/>
                  </a:cubicBezTo>
                  <a:cubicBezTo>
                    <a:pt x="866" y="152"/>
                    <a:pt x="868" y="129"/>
                    <a:pt x="924" y="105"/>
                  </a:cubicBezTo>
                  <a:cubicBezTo>
                    <a:pt x="980" y="81"/>
                    <a:pt x="1042" y="0"/>
                    <a:pt x="1152" y="94"/>
                  </a:cubicBezTo>
                  <a:cubicBezTo>
                    <a:pt x="1262" y="188"/>
                    <a:pt x="1464" y="526"/>
                    <a:pt x="1584" y="670"/>
                  </a:cubicBezTo>
                  <a:cubicBezTo>
                    <a:pt x="1704" y="814"/>
                    <a:pt x="1788" y="886"/>
                    <a:pt x="1872" y="958"/>
                  </a:cubicBezTo>
                </a:path>
              </a:pathLst>
            </a:custGeom>
            <a:noFill/>
            <a:ln w="28440">
              <a:solidFill>
                <a:srgbClr val="4472c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67" name="Group 28"/>
            <p:cNvGrpSpPr/>
            <p:nvPr/>
          </p:nvGrpSpPr>
          <p:grpSpPr>
            <a:xfrm>
              <a:off x="5976360" y="2498760"/>
              <a:ext cx="2055960" cy="1170360"/>
              <a:chOff x="5976360" y="2498760"/>
              <a:chExt cx="2055960" cy="1170360"/>
            </a:xfrm>
          </p:grpSpPr>
          <p:sp>
            <p:nvSpPr>
              <p:cNvPr id="368" name="CustomShape 29"/>
              <p:cNvSpPr/>
              <p:nvPr/>
            </p:nvSpPr>
            <p:spPr>
              <a:xfrm>
                <a:off x="6197400" y="3301920"/>
                <a:ext cx="1114200" cy="367200"/>
              </a:xfrm>
              <a:custGeom>
                <a:avLst/>
                <a:gdLst/>
                <a:ahLst/>
                <a:rect l="l" t="t" r="r" b="b"/>
                <a:pathLst>
                  <a:path w="341" h="430">
                    <a:moveTo>
                      <a:pt x="341" y="0"/>
                    </a:moveTo>
                    <a:cubicBezTo>
                      <a:pt x="325" y="34"/>
                      <a:pt x="301" y="131"/>
                      <a:pt x="244" y="203"/>
                    </a:cubicBezTo>
                    <a:cubicBezTo>
                      <a:pt x="187" y="275"/>
                      <a:pt x="51" y="383"/>
                      <a:pt x="0" y="430"/>
                    </a:cubicBez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9" name="CustomShape 30"/>
              <p:cNvSpPr/>
              <p:nvPr/>
            </p:nvSpPr>
            <p:spPr>
              <a:xfrm>
                <a:off x="5976360" y="2498760"/>
                <a:ext cx="2055960" cy="398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it-IT" sz="20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</a:t>
                </a:r>
                <a:r>
                  <a:rPr b="1" lang="it-IT" sz="20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FRA DUE ANNI</a:t>
                </a:r>
                <a:endParaRPr b="0" lang="it-IT" sz="2000" spc="-1" strike="noStrike">
                  <a:latin typeface="Arial"/>
                </a:endParaRPr>
              </a:p>
            </p:txBody>
          </p:sp>
        </p:grpSp>
      </p:grpSp>
      <p:sp>
        <p:nvSpPr>
          <p:cNvPr id="370" name="CustomShape 31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32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0892E9-1401-4090-8D16-861E4E8F546C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372" name="CustomShape 33"/>
          <p:cNvSpPr/>
          <p:nvPr/>
        </p:nvSpPr>
        <p:spPr>
          <a:xfrm>
            <a:off x="10440000" y="5400000"/>
            <a:ext cx="899640" cy="71964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676160" y="-3240"/>
            <a:ext cx="830268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TIME TO MARKET ( VOLUME)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 Light"/>
                <a:ea typeface="DejaVu Sans"/>
              </a:rPr>
              <a:t>VALORE DEL TEMPO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3985920" y="6446160"/>
            <a:ext cx="41119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19FB9FF-BF7D-440C-84E5-7F86BE4BBF56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376" name="CustomShape 4"/>
          <p:cNvSpPr/>
          <p:nvPr/>
        </p:nvSpPr>
        <p:spPr>
          <a:xfrm>
            <a:off x="337680" y="3216240"/>
            <a:ext cx="4407120" cy="161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CHI ARRIVA PRIMO: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FISSA IL PREZZO, FA IL MARGINE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PRENDE IL VOLUME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 A VOLTE VINCE L SECONDO !!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6248520" y="4419720"/>
            <a:ext cx="4493520" cy="4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6"/>
          <p:cNvSpPr/>
          <p:nvPr/>
        </p:nvSpPr>
        <p:spPr>
          <a:xfrm flipV="1">
            <a:off x="8289720" y="3197520"/>
            <a:ext cx="360" cy="283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7"/>
          <p:cNvSpPr/>
          <p:nvPr/>
        </p:nvSpPr>
        <p:spPr>
          <a:xfrm rot="16200000">
            <a:off x="4699080" y="4269600"/>
            <a:ext cx="25023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PERDITA     UTILE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80" name="Line 8"/>
          <p:cNvSpPr/>
          <p:nvPr/>
        </p:nvSpPr>
        <p:spPr>
          <a:xfrm>
            <a:off x="7559640" y="3306600"/>
            <a:ext cx="1630440" cy="2484720"/>
          </a:xfrm>
          <a:prstGeom prst="line">
            <a:avLst/>
          </a:prstGeom>
          <a:ln w="28440">
            <a:solidFill>
              <a:srgbClr val="9dc3e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9"/>
          <p:cNvSpPr/>
          <p:nvPr/>
        </p:nvSpPr>
        <p:spPr>
          <a:xfrm>
            <a:off x="6964200" y="3398760"/>
            <a:ext cx="1627560" cy="2373840"/>
          </a:xfrm>
          <a:custGeom>
            <a:avLst/>
            <a:gdLst/>
            <a:ahLst/>
            <a:rect l="l" t="t" r="r" b="b"/>
            <a:pathLst>
              <a:path w="1630680" h="2377440">
                <a:moveTo>
                  <a:pt x="0" y="60960"/>
                </a:moveTo>
                <a:lnTo>
                  <a:pt x="15240" y="0"/>
                </a:lnTo>
                <a:cubicBezTo>
                  <a:pt x="101600" y="22860"/>
                  <a:pt x="294640" y="15240"/>
                  <a:pt x="518160" y="198120"/>
                </a:cubicBezTo>
                <a:cubicBezTo>
                  <a:pt x="741680" y="381000"/>
                  <a:pt x="1170940" y="734060"/>
                  <a:pt x="1356360" y="1097280"/>
                </a:cubicBezTo>
                <a:cubicBezTo>
                  <a:pt x="1541780" y="1460500"/>
                  <a:pt x="1586230" y="1918970"/>
                  <a:pt x="1630680" y="2377440"/>
                </a:cubicBezTo>
              </a:path>
            </a:pathLst>
          </a:custGeom>
          <a:noFill/>
          <a:ln w="28440">
            <a:solidFill>
              <a:srgbClr val="2f55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Line 10"/>
          <p:cNvSpPr/>
          <p:nvPr/>
        </p:nvSpPr>
        <p:spPr>
          <a:xfrm>
            <a:off x="6248520" y="4145040"/>
            <a:ext cx="4860720" cy="62532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11"/>
          <p:cNvSpPr/>
          <p:nvPr/>
        </p:nvSpPr>
        <p:spPr>
          <a:xfrm>
            <a:off x="5181480" y="2971800"/>
            <a:ext cx="6032880" cy="347220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12"/>
          <p:cNvSpPr/>
          <p:nvPr/>
        </p:nvSpPr>
        <p:spPr>
          <a:xfrm>
            <a:off x="10440360" y="5400360"/>
            <a:ext cx="899640" cy="71964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2355480" y="-3240"/>
            <a:ext cx="983340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FINE PRIMA PARTE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4038480" y="6426360"/>
            <a:ext cx="41119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3286C9-DBC0-40EF-9E8F-2DF5EC2FA772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388" name="CustomShape 4"/>
          <p:cNvSpPr/>
          <p:nvPr/>
        </p:nvSpPr>
        <p:spPr>
          <a:xfrm>
            <a:off x="2458800" y="3376440"/>
            <a:ext cx="6755760" cy="192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ABBIAMO VISTO ALCUNI ASPETTI DELL’INNOVAZIONE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ADESSO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VEDIAMO IL PROCESSO DI INNOVAZIONE 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-360" y="-3240"/>
            <a:ext cx="121892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INNOVARE E’ UN PROCESSO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623880" y="1341360"/>
            <a:ext cx="2013120" cy="644760"/>
          </a:xfrm>
          <a:prstGeom prst="rect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DOVE SONO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2639880" y="1557360"/>
            <a:ext cx="2108520" cy="860760"/>
          </a:xfrm>
          <a:prstGeom prst="rect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COSA VOGLIO DIVENTARE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2" name="CustomShape 4"/>
          <p:cNvSpPr/>
          <p:nvPr/>
        </p:nvSpPr>
        <p:spPr>
          <a:xfrm>
            <a:off x="4751280" y="2133720"/>
            <a:ext cx="2302200" cy="644760"/>
          </a:xfrm>
          <a:prstGeom prst="rect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PREPARAZIONE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3" name="CustomShape 5"/>
          <p:cNvSpPr/>
          <p:nvPr/>
        </p:nvSpPr>
        <p:spPr>
          <a:xfrm>
            <a:off x="7056360" y="2492280"/>
            <a:ext cx="4316760" cy="646560"/>
          </a:xfrm>
          <a:prstGeom prst="rect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ATTIVITA’ DI INNOVAZIONE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4" name="CustomShape 6"/>
          <p:cNvSpPr/>
          <p:nvPr/>
        </p:nvSpPr>
        <p:spPr>
          <a:xfrm>
            <a:off x="431640" y="3068640"/>
            <a:ext cx="2397600" cy="194184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PUNTI DI FORZA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POTENZIALI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POSIZIONE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CONCORRENZA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RISORSE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CRESCITA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5" name="CustomShape 7"/>
          <p:cNvSpPr/>
          <p:nvPr/>
        </p:nvSpPr>
        <p:spPr>
          <a:xfrm>
            <a:off x="1631880" y="1989000"/>
            <a:ext cx="360" cy="107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8"/>
          <p:cNvSpPr/>
          <p:nvPr/>
        </p:nvSpPr>
        <p:spPr>
          <a:xfrm>
            <a:off x="2543040" y="4653000"/>
            <a:ext cx="2397600" cy="136548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POSIZIONAM.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FRA 5 ANNI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CONCORRENTI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INNOVAZIONE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STRATEGIA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7" name="CustomShape 9"/>
          <p:cNvSpPr/>
          <p:nvPr/>
        </p:nvSpPr>
        <p:spPr>
          <a:xfrm>
            <a:off x="3695400" y="2421000"/>
            <a:ext cx="45360" cy="222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10"/>
          <p:cNvSpPr/>
          <p:nvPr/>
        </p:nvSpPr>
        <p:spPr>
          <a:xfrm>
            <a:off x="4751280" y="3141720"/>
            <a:ext cx="2302200" cy="107640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COSTRUZIONE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MACCHINA PER INNOVARE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99" name="CustomShape 11"/>
          <p:cNvSpPr/>
          <p:nvPr/>
        </p:nvSpPr>
        <p:spPr>
          <a:xfrm>
            <a:off x="5903640" y="2781360"/>
            <a:ext cx="360" cy="35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12"/>
          <p:cNvSpPr/>
          <p:nvPr/>
        </p:nvSpPr>
        <p:spPr>
          <a:xfrm>
            <a:off x="7535880" y="3500280"/>
            <a:ext cx="2397240" cy="107820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ATTIVITA’ DI INNOVAZIONE E SVILUPPO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01" name="CustomShape 13"/>
          <p:cNvSpPr/>
          <p:nvPr/>
        </p:nvSpPr>
        <p:spPr>
          <a:xfrm>
            <a:off x="8735760" y="3141720"/>
            <a:ext cx="360" cy="356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14"/>
          <p:cNvSpPr/>
          <p:nvPr/>
        </p:nvSpPr>
        <p:spPr>
          <a:xfrm rot="669600">
            <a:off x="684360" y="1445040"/>
            <a:ext cx="9501480" cy="430560"/>
          </a:xfrm>
          <a:custGeom>
            <a:avLst/>
            <a:gdLst/>
            <a:ahLst/>
            <a:rect l="l" t="t" r="r" b="b"/>
            <a:pathLst>
              <a:path w="26403" h="1206">
                <a:moveTo>
                  <a:pt x="0" y="320"/>
                </a:moveTo>
                <a:lnTo>
                  <a:pt x="25801" y="301"/>
                </a:lnTo>
                <a:lnTo>
                  <a:pt x="25801" y="0"/>
                </a:lnTo>
                <a:lnTo>
                  <a:pt x="26402" y="602"/>
                </a:lnTo>
                <a:lnTo>
                  <a:pt x="25802" y="1205"/>
                </a:lnTo>
                <a:lnTo>
                  <a:pt x="25801" y="903"/>
                </a:lnTo>
                <a:lnTo>
                  <a:pt x="0" y="921"/>
                </a:lnTo>
                <a:lnTo>
                  <a:pt x="0" y="32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2160000" y="1080000"/>
            <a:ext cx="7197840" cy="76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DOVE  NASCE L’INNOVAZIONE NELLE AZIENDE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360000" y="2340000"/>
            <a:ext cx="11339640" cy="3599640"/>
          </a:xfrm>
          <a:prstGeom prst="rect">
            <a:avLst/>
          </a:prstGeom>
          <a:solidFill>
            <a:srgbClr val="ffff38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05" name="Line 3"/>
          <p:cNvSpPr/>
          <p:nvPr/>
        </p:nvSpPr>
        <p:spPr>
          <a:xfrm flipH="1">
            <a:off x="658440" y="2700000"/>
            <a:ext cx="817560" cy="260208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Line 4"/>
          <p:cNvSpPr/>
          <p:nvPr/>
        </p:nvSpPr>
        <p:spPr>
          <a:xfrm flipH="1" flipV="1">
            <a:off x="1440000" y="2700000"/>
            <a:ext cx="720000" cy="2700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Line 5"/>
          <p:cNvSpPr/>
          <p:nvPr/>
        </p:nvSpPr>
        <p:spPr>
          <a:xfrm>
            <a:off x="720000" y="5364000"/>
            <a:ext cx="1620000" cy="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08" name="Table 6"/>
          <p:cNvGraphicFramePr/>
          <p:nvPr/>
        </p:nvGraphicFramePr>
        <p:xfrm>
          <a:off x="2508120" y="2880000"/>
          <a:ext cx="6671520" cy="2878920"/>
        </p:xfrm>
        <a:graphic>
          <a:graphicData uri="http://schemas.openxmlformats.org/drawingml/2006/table">
            <a:tbl>
              <a:tblPr/>
              <a:tblGrid>
                <a:gridCol w="3262680"/>
                <a:gridCol w="3409200"/>
              </a:tblGrid>
              <a:tr h="575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STRATEGICA, GRANDI CAMBIAMENTI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IBM= MAINFRAME, PC, SOFT., SERVIZI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75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SVILUPPO NUOVI PRODOTTI INNOVATIVI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BEST IN CLASS, LEADERSHIP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75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INSEGUIMENTO,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NUOVO PER L’AZIENDA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763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CONTINOUS IMPROOVMENT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CIRCOLI QUALITA’, KAIZEN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76000">
                <a:tc gridSpan="2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latin typeface="Arial"/>
                        </a:rPr>
                        <a:t>FUORI DALLE AZIENDE: STARTUP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4000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409" name="CustomShape 7"/>
          <p:cNvSpPr/>
          <p:nvPr/>
        </p:nvSpPr>
        <p:spPr>
          <a:xfrm>
            <a:off x="873360" y="2880000"/>
            <a:ext cx="18144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Top managment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10" name="CustomShape 8"/>
          <p:cNvSpPr/>
          <p:nvPr/>
        </p:nvSpPr>
        <p:spPr>
          <a:xfrm>
            <a:off x="1080000" y="3960000"/>
            <a:ext cx="11286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DejaVu Sans"/>
              </a:rPr>
              <a:t>operation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411" name="CustomShape 9"/>
          <p:cNvSpPr/>
          <p:nvPr/>
        </p:nvSpPr>
        <p:spPr>
          <a:xfrm>
            <a:off x="885240" y="5184000"/>
            <a:ext cx="128268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Shop  floor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12" name="CustomShape 10"/>
          <p:cNvSpPr/>
          <p:nvPr/>
        </p:nvSpPr>
        <p:spPr>
          <a:xfrm rot="21582000">
            <a:off x="9538920" y="3060360"/>
            <a:ext cx="1677600" cy="26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latin typeface="Arial"/>
              </a:rPr>
              <a:t>AMBIENTE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latin typeface="Arial"/>
              </a:rPr>
              <a:t>-POLITICO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latin typeface="Arial"/>
              </a:rPr>
              <a:t>-SOCIALE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latin typeface="Arial"/>
              </a:rPr>
              <a:t>-AZIENDALE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latin typeface="Arial"/>
              </a:rPr>
              <a:t>-DI GRUPPO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-360" y="-3240"/>
            <a:ext cx="121892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      </a:t>
            </a: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LA MACCHINA PER INNOVARE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3408480" y="4437000"/>
            <a:ext cx="3453120" cy="1365480"/>
          </a:xfrm>
          <a:prstGeom prst="rect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MACCHINA PER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INNOVARE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415" name="Picture 2" descr="C:\Users\Mario Salmon\AppData\Local\Microsoft\Windows\INetCache\IE\21U3VDOV\7650740066_bb5e4ea62b[1].jpg"/>
          <p:cNvPicPr/>
          <p:nvPr/>
        </p:nvPicPr>
        <p:blipFill>
          <a:blip r:embed="rId1"/>
          <a:stretch/>
        </p:blipFill>
        <p:spPr>
          <a:xfrm>
            <a:off x="1590840" y="4221000"/>
            <a:ext cx="757440" cy="568800"/>
          </a:xfrm>
          <a:prstGeom prst="rect">
            <a:avLst/>
          </a:prstGeom>
          <a:ln w="0">
            <a:noFill/>
          </a:ln>
        </p:spPr>
      </p:pic>
      <p:pic>
        <p:nvPicPr>
          <p:cNvPr id="416" name="Picture 3" descr="C:\Users\Mario Salmon\AppData\Local\Microsoft\Windows\INetCache\IE\AFMA2W20\auto-union-2793941_960_720[1].png"/>
          <p:cNvPicPr/>
          <p:nvPr/>
        </p:nvPicPr>
        <p:blipFill>
          <a:blip r:embed="rId2"/>
          <a:stretch/>
        </p:blipFill>
        <p:spPr>
          <a:xfrm>
            <a:off x="8032680" y="4951440"/>
            <a:ext cx="1324440" cy="490680"/>
          </a:xfrm>
          <a:prstGeom prst="rect">
            <a:avLst/>
          </a:prstGeom>
          <a:ln w="0">
            <a:noFill/>
          </a:ln>
        </p:spPr>
      </p:pic>
      <p:pic>
        <p:nvPicPr>
          <p:cNvPr id="417" name="Picture 3" descr="C:\Users\Mario Salmon\AppData\Local\Microsoft\Windows\INetCache\IE\AFMA2W20\auto-union-2793941_960_720[1].png"/>
          <p:cNvPicPr/>
          <p:nvPr/>
        </p:nvPicPr>
        <p:blipFill>
          <a:blip r:embed="rId3"/>
          <a:stretch/>
        </p:blipFill>
        <p:spPr>
          <a:xfrm>
            <a:off x="8880480" y="4948200"/>
            <a:ext cx="1324440" cy="491040"/>
          </a:xfrm>
          <a:prstGeom prst="rect">
            <a:avLst/>
          </a:prstGeom>
          <a:ln w="0">
            <a:noFill/>
          </a:ln>
        </p:spPr>
      </p:pic>
      <p:pic>
        <p:nvPicPr>
          <p:cNvPr id="418" name="Picture 3" descr="C:\Users\Mario Salmon\AppData\Local\Microsoft\Windows\INetCache\IE\AFMA2W20\auto-union-2793941_960_720[1].png"/>
          <p:cNvPicPr/>
          <p:nvPr/>
        </p:nvPicPr>
        <p:blipFill>
          <a:blip r:embed="rId4"/>
          <a:stretch/>
        </p:blipFill>
        <p:spPr>
          <a:xfrm>
            <a:off x="9744120" y="4941720"/>
            <a:ext cx="1325880" cy="491040"/>
          </a:xfrm>
          <a:prstGeom prst="rect">
            <a:avLst/>
          </a:prstGeom>
          <a:ln w="0">
            <a:noFill/>
          </a:ln>
        </p:spPr>
      </p:pic>
      <p:pic>
        <p:nvPicPr>
          <p:cNvPr id="419" name="Picture 3" descr="C:\Users\Mario Salmon\AppData\Local\Microsoft\Windows\INetCache\IE\AFMA2W20\auto-union-2793941_960_720[1].png"/>
          <p:cNvPicPr/>
          <p:nvPr/>
        </p:nvPicPr>
        <p:blipFill>
          <a:blip r:embed="rId5"/>
          <a:stretch/>
        </p:blipFill>
        <p:spPr>
          <a:xfrm>
            <a:off x="10609200" y="4938840"/>
            <a:ext cx="1324440" cy="490680"/>
          </a:xfrm>
          <a:prstGeom prst="rect">
            <a:avLst/>
          </a:prstGeom>
          <a:ln w="0">
            <a:noFill/>
          </a:ln>
        </p:spPr>
      </p:pic>
      <p:sp>
        <p:nvSpPr>
          <p:cNvPr id="420" name="CustomShape 3"/>
          <p:cNvSpPr/>
          <p:nvPr/>
        </p:nvSpPr>
        <p:spPr>
          <a:xfrm>
            <a:off x="2735280" y="5013360"/>
            <a:ext cx="573480" cy="213120"/>
          </a:xfrm>
          <a:custGeom>
            <a:avLst/>
            <a:gdLst/>
            <a:ahLst/>
            <a:rect l="l" t="t" r="r" b="b"/>
            <a:pathLst>
              <a:path w="1603" h="602">
                <a:moveTo>
                  <a:pt x="0" y="150"/>
                </a:moveTo>
                <a:lnTo>
                  <a:pt x="1301" y="150"/>
                </a:lnTo>
                <a:lnTo>
                  <a:pt x="1301" y="0"/>
                </a:lnTo>
                <a:lnTo>
                  <a:pt x="1602" y="300"/>
                </a:lnTo>
                <a:lnTo>
                  <a:pt x="1301" y="601"/>
                </a:lnTo>
                <a:lnTo>
                  <a:pt x="1301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4"/>
          <p:cNvSpPr/>
          <p:nvPr/>
        </p:nvSpPr>
        <p:spPr>
          <a:xfrm>
            <a:off x="7151760" y="5084640"/>
            <a:ext cx="862200" cy="286200"/>
          </a:xfrm>
          <a:custGeom>
            <a:avLst/>
            <a:gdLst/>
            <a:ahLst/>
            <a:rect l="l" t="t" r="r" b="b"/>
            <a:pathLst>
              <a:path w="2405" h="804">
                <a:moveTo>
                  <a:pt x="0" y="200"/>
                </a:moveTo>
                <a:lnTo>
                  <a:pt x="2003" y="200"/>
                </a:lnTo>
                <a:lnTo>
                  <a:pt x="2003" y="0"/>
                </a:lnTo>
                <a:lnTo>
                  <a:pt x="2404" y="401"/>
                </a:lnTo>
                <a:lnTo>
                  <a:pt x="2003" y="803"/>
                </a:lnTo>
                <a:lnTo>
                  <a:pt x="2003" y="603"/>
                </a:lnTo>
                <a:lnTo>
                  <a:pt x="0" y="603"/>
                </a:lnTo>
                <a:lnTo>
                  <a:pt x="0" y="20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5"/>
          <p:cNvSpPr/>
          <p:nvPr/>
        </p:nvSpPr>
        <p:spPr>
          <a:xfrm>
            <a:off x="816120" y="2143080"/>
            <a:ext cx="1084608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MOLTE GUERRE SONO STATE PERDUTE PERCHE’ AFFRONTATE SENZA ESERCITI ADEGUATI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SIMILMENTE  PER MOLTI PROGRAMMI DI INNOVAZIONE.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PRIMA DI INIZIARE SI DEVE PREPARARE “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LA MACCHINA PER INNOVARE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”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423" name="Picture 2" descr="C:\Users\Mario Salmon\AppData\Local\Microsoft\Windows\INetCache\IE\21U3VDOV\7650740066_bb5e4ea62b[1].jpg"/>
          <p:cNvPicPr/>
          <p:nvPr/>
        </p:nvPicPr>
        <p:blipFill>
          <a:blip r:embed="rId6"/>
          <a:stretch/>
        </p:blipFill>
        <p:spPr>
          <a:xfrm>
            <a:off x="1590840" y="4869000"/>
            <a:ext cx="757440" cy="568440"/>
          </a:xfrm>
          <a:prstGeom prst="rect">
            <a:avLst/>
          </a:prstGeom>
          <a:ln w="0">
            <a:noFill/>
          </a:ln>
        </p:spPr>
      </p:pic>
      <p:pic>
        <p:nvPicPr>
          <p:cNvPr id="424" name="Picture 2" descr="C:\Users\Mario Salmon\AppData\Local\Microsoft\Windows\INetCache\IE\21U3VDOV\7650740066_bb5e4ea62b[1].jpg"/>
          <p:cNvPicPr/>
          <p:nvPr/>
        </p:nvPicPr>
        <p:blipFill>
          <a:blip r:embed="rId7"/>
          <a:stretch/>
        </p:blipFill>
        <p:spPr>
          <a:xfrm>
            <a:off x="1590840" y="5522760"/>
            <a:ext cx="757440" cy="567360"/>
          </a:xfrm>
          <a:prstGeom prst="rect">
            <a:avLst/>
          </a:prstGeom>
          <a:ln w="0">
            <a:noFill/>
          </a:ln>
        </p:spPr>
      </p:pic>
      <p:sp>
        <p:nvSpPr>
          <p:cNvPr id="425" name="CustomShape 6"/>
          <p:cNvSpPr/>
          <p:nvPr/>
        </p:nvSpPr>
        <p:spPr>
          <a:xfrm>
            <a:off x="2543040" y="4221000"/>
            <a:ext cx="286200" cy="1797480"/>
          </a:xfrm>
          <a:custGeom>
            <a:avLst/>
            <a:gdLst/>
            <a:ahLst/>
            <a:rect l="l" t="t" r="r" b="b"/>
            <a:pathLst>
              <a:path w="804" h="5003">
                <a:moveTo>
                  <a:pt x="0" y="0"/>
                </a:moveTo>
                <a:cubicBezTo>
                  <a:pt x="200" y="0"/>
                  <a:pt x="401" y="33"/>
                  <a:pt x="401" y="66"/>
                </a:cubicBezTo>
                <a:lnTo>
                  <a:pt x="401" y="2434"/>
                </a:lnTo>
                <a:cubicBezTo>
                  <a:pt x="401" y="2467"/>
                  <a:pt x="603" y="2501"/>
                  <a:pt x="803" y="2501"/>
                </a:cubicBezTo>
                <a:cubicBezTo>
                  <a:pt x="603" y="2501"/>
                  <a:pt x="401" y="2534"/>
                  <a:pt x="401" y="2567"/>
                </a:cubicBezTo>
                <a:lnTo>
                  <a:pt x="401" y="4935"/>
                </a:lnTo>
                <a:cubicBezTo>
                  <a:pt x="401" y="4968"/>
                  <a:pt x="200" y="5002"/>
                  <a:pt x="0" y="5002"/>
                </a:cubicBezTo>
              </a:path>
            </a:pathLst>
          </a:custGeom>
          <a:noFill/>
          <a:ln w="2844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7"/>
          <p:cNvSpPr/>
          <p:nvPr/>
        </p:nvSpPr>
        <p:spPr>
          <a:xfrm>
            <a:off x="5135400" y="3716280"/>
            <a:ext cx="573480" cy="717840"/>
          </a:xfrm>
          <a:custGeom>
            <a:avLst/>
            <a:gdLst/>
            <a:ahLst/>
            <a:rect l="l" t="t" r="r" b="b"/>
            <a:pathLst>
              <a:path w="1603" h="2004">
                <a:moveTo>
                  <a:pt x="400" y="0"/>
                </a:moveTo>
                <a:lnTo>
                  <a:pt x="400" y="1201"/>
                </a:lnTo>
                <a:lnTo>
                  <a:pt x="0" y="1201"/>
                </a:lnTo>
                <a:lnTo>
                  <a:pt x="801" y="2003"/>
                </a:lnTo>
                <a:lnTo>
                  <a:pt x="1602" y="1201"/>
                </a:lnTo>
                <a:lnTo>
                  <a:pt x="1201" y="1201"/>
                </a:lnTo>
                <a:lnTo>
                  <a:pt x="1201" y="0"/>
                </a:lnTo>
                <a:lnTo>
                  <a:pt x="400" y="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8"/>
          <p:cNvSpPr/>
          <p:nvPr/>
        </p:nvSpPr>
        <p:spPr>
          <a:xfrm>
            <a:off x="4691880" y="3357720"/>
            <a:ext cx="104364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PERSONE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28" name="CustomShape 9"/>
          <p:cNvSpPr/>
          <p:nvPr/>
        </p:nvSpPr>
        <p:spPr>
          <a:xfrm>
            <a:off x="5135400" y="5877000"/>
            <a:ext cx="346680" cy="717840"/>
          </a:xfrm>
          <a:custGeom>
            <a:avLst/>
            <a:gdLst/>
            <a:ahLst/>
            <a:rect l="l" t="t" r="r" b="b"/>
            <a:pathLst>
              <a:path w="973" h="2004">
                <a:moveTo>
                  <a:pt x="243" y="2003"/>
                </a:moveTo>
                <a:lnTo>
                  <a:pt x="243" y="485"/>
                </a:lnTo>
                <a:lnTo>
                  <a:pt x="0" y="485"/>
                </a:lnTo>
                <a:lnTo>
                  <a:pt x="486" y="0"/>
                </a:lnTo>
                <a:lnTo>
                  <a:pt x="972" y="485"/>
                </a:lnTo>
                <a:lnTo>
                  <a:pt x="729" y="485"/>
                </a:lnTo>
                <a:lnTo>
                  <a:pt x="729" y="2003"/>
                </a:lnTo>
                <a:lnTo>
                  <a:pt x="243" y="2003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10"/>
          <p:cNvSpPr/>
          <p:nvPr/>
        </p:nvSpPr>
        <p:spPr>
          <a:xfrm>
            <a:off x="4565520" y="6035760"/>
            <a:ext cx="128772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STRUMENTI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869640" y="720000"/>
            <a:ext cx="397800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864720" y="2160000"/>
            <a:ext cx="10294560" cy="29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OGNI INNOVAZIONE E’ DIVERSA DA TUTTE LE PRECEDENTI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NON BASTA ESSERE INNOVATIVI (persona, azienda,...paese)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BISOGNA ESSERE METODICAMENTE  SISTEMATICAMENTE CONTINUAMENTE INNOVATIVI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L’INNOVAZIONE SISTEMATICA SI BASA SU PROFONDE CONOSCENZE NON SUL CASO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 TANTOMENO SULL’IGNORANZA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TRE ESEMPI PER FAR VEDERE  DIFFERENZE E PECULIARITA’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1935000" y="-3240"/>
            <a:ext cx="102542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FATTORI FRENANTI, I NEMICI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911160" y="1484280"/>
            <a:ext cx="9982440" cy="146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 OGNI AZIONE CORRISPONDE UNA REAZIONE …….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 OGNI PROPOSTA DI INNOVAZIONE SI CONTRAPPONGONO  REAZIONI: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 E’ SEMPRE FATTO COSI’”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OTTIMA IDEA MA .. MANCA IL TEMPO .. MEGLIO FARE PICCOLI PASSI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..E SE NON FUNZIONASSE,  .. QUANTO DURA..,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32" name="CustomShape 3"/>
          <p:cNvSpPr/>
          <p:nvPr/>
        </p:nvSpPr>
        <p:spPr>
          <a:xfrm>
            <a:off x="816120" y="3195720"/>
            <a:ext cx="10077480" cy="119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 STORIA E’ PIENA DI “SCONFITTE DELL’INNOVAZIONE”: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PROPOSTA DI MARCONI ALLE POSTE ITALIANE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PROPOSTA DI ALTHUSER ALL’URSS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PROTEZIONE DI MONOPOLI ( STET NEGLI ANNI 80, FIAT,..FFSS,…)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33" name="CustomShape 4"/>
          <p:cNvSpPr/>
          <p:nvPr/>
        </p:nvSpPr>
        <p:spPr>
          <a:xfrm>
            <a:off x="911160" y="4521240"/>
            <a:ext cx="999360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CHI VUOLE INNOVARE DEVE ESSERE PREPARATO A FARE MOLTE BATTAGLIE CONTRO I NEMICI, SOPRATTUTTO INTERNI: CAPI, COLLEGHI,… INVIDIOSI,….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34" name="CustomShape 5"/>
          <p:cNvSpPr/>
          <p:nvPr/>
        </p:nvSpPr>
        <p:spPr>
          <a:xfrm>
            <a:off x="1008000" y="5373720"/>
            <a:ext cx="988560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342720" indent="-339840">
              <a:lnSpc>
                <a:spcPct val="100000"/>
              </a:lnSpc>
              <a:tabLst>
                <a:tab algn="l" pos="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BISOGNA ESSERE BEN PREPARATI:</a:t>
            </a:r>
            <a:endParaRPr b="0" lang="it-IT" sz="2000" spc="-1" strike="noStrike">
              <a:latin typeface="Arial"/>
            </a:endParaRPr>
          </a:p>
          <a:p>
            <a:pPr marL="342720" indent="-3398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CONOSCERE LE REGOLE, USI E COSTUMI, PRODOTTI</a:t>
            </a:r>
            <a:endParaRPr b="0" lang="it-IT" sz="2000" spc="-1" strike="noStrike">
              <a:latin typeface="Arial"/>
            </a:endParaRPr>
          </a:p>
          <a:p>
            <a:pPr marL="342720" indent="-3398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SOLO DOPO ROMPERE LE REGOLE E INNOVARE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1858680" y="-3240"/>
            <a:ext cx="1033020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1/IL MODELLO LINEARE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192240" y="1701720"/>
            <a:ext cx="3597480" cy="933840"/>
          </a:xfrm>
          <a:prstGeom prst="rect">
            <a:avLst/>
          </a:prstGeom>
          <a:solidFill>
            <a:srgbClr val="ffc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3"/>
          <p:cNvSpPr/>
          <p:nvPr/>
        </p:nvSpPr>
        <p:spPr>
          <a:xfrm>
            <a:off x="9987120" y="1666800"/>
            <a:ext cx="1479600" cy="1003680"/>
          </a:xfrm>
          <a:prstGeom prst="rect">
            <a:avLst/>
          </a:prstGeom>
          <a:solidFill>
            <a:srgbClr val="ff99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COMMERC.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38" name="CustomShape 4"/>
          <p:cNvSpPr/>
          <p:nvPr/>
        </p:nvSpPr>
        <p:spPr>
          <a:xfrm>
            <a:off x="390600" y="1962000"/>
            <a:ext cx="1055880" cy="413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IDEA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1582560" y="1940040"/>
            <a:ext cx="1997640" cy="45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FATTIBILITA’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40" name="CustomShape 6"/>
          <p:cNvSpPr/>
          <p:nvPr/>
        </p:nvSpPr>
        <p:spPr>
          <a:xfrm>
            <a:off x="1641600" y="1986120"/>
            <a:ext cx="2051280" cy="367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INVENZIONE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41" name="CustomShape 7"/>
          <p:cNvSpPr/>
          <p:nvPr/>
        </p:nvSpPr>
        <p:spPr>
          <a:xfrm flipV="1">
            <a:off x="3727440" y="2065320"/>
            <a:ext cx="593280" cy="19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8"/>
          <p:cNvSpPr/>
          <p:nvPr/>
        </p:nvSpPr>
        <p:spPr>
          <a:xfrm>
            <a:off x="4322880" y="1666800"/>
            <a:ext cx="5396040" cy="100368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9"/>
          <p:cNvSpPr/>
          <p:nvPr/>
        </p:nvSpPr>
        <p:spPr>
          <a:xfrm>
            <a:off x="7602480" y="1986120"/>
            <a:ext cx="216576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SVILUPPO IND.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44" name="CustomShape 10"/>
          <p:cNvSpPr/>
          <p:nvPr/>
        </p:nvSpPr>
        <p:spPr>
          <a:xfrm>
            <a:off x="9721440" y="2169720"/>
            <a:ext cx="26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5" name="Group 11"/>
          <p:cNvGrpSpPr/>
          <p:nvPr/>
        </p:nvGrpSpPr>
        <p:grpSpPr>
          <a:xfrm>
            <a:off x="4390920" y="1962000"/>
            <a:ext cx="5043600" cy="413280"/>
            <a:chOff x="4390920" y="1962000"/>
            <a:chExt cx="5043600" cy="413280"/>
          </a:xfrm>
        </p:grpSpPr>
        <p:sp>
          <p:nvSpPr>
            <p:cNvPr id="446" name="CustomShape 12"/>
            <p:cNvSpPr/>
            <p:nvPr/>
          </p:nvSpPr>
          <p:spPr>
            <a:xfrm>
              <a:off x="4390920" y="1962000"/>
              <a:ext cx="1397520" cy="413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PROTOT.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47" name="CustomShape 13"/>
            <p:cNvSpPr/>
            <p:nvPr/>
          </p:nvSpPr>
          <p:spPr>
            <a:xfrm>
              <a:off x="6049440" y="1962000"/>
              <a:ext cx="1797120" cy="413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S N P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48" name="CustomShape 14"/>
            <p:cNvSpPr/>
            <p:nvPr/>
          </p:nvSpPr>
          <p:spPr>
            <a:xfrm>
              <a:off x="8036640" y="1962000"/>
              <a:ext cx="1397880" cy="413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PRODUZ.</a:t>
              </a:r>
              <a:endParaRPr b="0" lang="it-IT" sz="1800" spc="-1" strike="noStrike">
                <a:latin typeface="Arial"/>
              </a:endParaRPr>
            </a:p>
          </p:txBody>
        </p:sp>
      </p:grpSp>
      <p:graphicFrame>
        <p:nvGraphicFramePr>
          <p:cNvPr id="449" name="Table 15"/>
          <p:cNvGraphicFramePr/>
          <p:nvPr/>
        </p:nvGraphicFramePr>
        <p:xfrm>
          <a:off x="192240" y="2565360"/>
          <a:ext cx="11472480" cy="999720"/>
        </p:xfrm>
        <a:graphic>
          <a:graphicData uri="http://schemas.openxmlformats.org/drawingml/2006/table">
            <a:tbl>
              <a:tblPr/>
              <a:tblGrid>
                <a:gridCol w="1911240"/>
                <a:gridCol w="2297160"/>
                <a:gridCol w="1790640"/>
                <a:gridCol w="1649520"/>
                <a:gridCol w="1911240"/>
                <a:gridCol w="1913040"/>
              </a:tblGrid>
              <a:tr h="609480">
                <a:tc>
                  <a:txBody>
                    <a:bodyPr lIns="122040" rIns="122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RICERCA</a:t>
                      </a: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PURA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RICERCA </a:t>
                      </a: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RICERCA FINALIZZ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b="0" lang="it-IT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PROGETT.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PRODUZIONE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90600"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UNIVERS.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CNR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122040" rIns="12204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INDUSTRIA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cPr marL="122040" marR="1220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50" name="CustomShape 16"/>
          <p:cNvSpPr/>
          <p:nvPr/>
        </p:nvSpPr>
        <p:spPr>
          <a:xfrm>
            <a:off x="0" y="1503360"/>
            <a:ext cx="11757240" cy="208620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1" name="Group 17"/>
          <p:cNvGrpSpPr/>
          <p:nvPr/>
        </p:nvGrpSpPr>
        <p:grpSpPr>
          <a:xfrm>
            <a:off x="431640" y="3989520"/>
            <a:ext cx="11373480" cy="2174400"/>
            <a:chOff x="431640" y="3989520"/>
            <a:chExt cx="11373480" cy="2174400"/>
          </a:xfrm>
        </p:grpSpPr>
        <p:sp>
          <p:nvSpPr>
            <p:cNvPr id="452" name="CustomShape 18"/>
            <p:cNvSpPr/>
            <p:nvPr/>
          </p:nvSpPr>
          <p:spPr>
            <a:xfrm>
              <a:off x="547560" y="4539600"/>
              <a:ext cx="3337200" cy="1047600"/>
            </a:xfrm>
            <a:prstGeom prst="rect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CustomShape 19"/>
            <p:cNvSpPr/>
            <p:nvPr/>
          </p:nvSpPr>
          <p:spPr>
            <a:xfrm>
              <a:off x="10141920" y="4541400"/>
              <a:ext cx="1372320" cy="1046160"/>
            </a:xfrm>
            <a:prstGeom prst="rect">
              <a:avLst/>
            </a:prstGeom>
            <a:solidFill>
              <a:srgbClr val="ff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COMMERC.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54" name="CustomShape 20"/>
            <p:cNvSpPr/>
            <p:nvPr/>
          </p:nvSpPr>
          <p:spPr>
            <a:xfrm>
              <a:off x="568800" y="4908960"/>
              <a:ext cx="979200" cy="429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IDEA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55" name="CustomShape 21"/>
            <p:cNvSpPr/>
            <p:nvPr/>
          </p:nvSpPr>
          <p:spPr>
            <a:xfrm>
              <a:off x="1828080" y="4902120"/>
              <a:ext cx="1853640" cy="5954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FATTIBILITA’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56" name="CustomShape 22"/>
            <p:cNvSpPr/>
            <p:nvPr/>
          </p:nvSpPr>
          <p:spPr>
            <a:xfrm>
              <a:off x="1890000" y="4994280"/>
              <a:ext cx="1903680" cy="3675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INVENZIONE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57" name="CustomShape 23"/>
            <p:cNvSpPr/>
            <p:nvPr/>
          </p:nvSpPr>
          <p:spPr>
            <a:xfrm flipV="1">
              <a:off x="3698280" y="5060880"/>
              <a:ext cx="981720" cy="21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CustomShape 24"/>
            <p:cNvSpPr/>
            <p:nvPr/>
          </p:nvSpPr>
          <p:spPr>
            <a:xfrm>
              <a:off x="4682520" y="4538880"/>
              <a:ext cx="5007240" cy="104724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CustomShape 25"/>
            <p:cNvSpPr/>
            <p:nvPr/>
          </p:nvSpPr>
          <p:spPr>
            <a:xfrm>
              <a:off x="7806240" y="5274360"/>
              <a:ext cx="2008800" cy="36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SVILUPPO IND.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60" name="CustomShape 26"/>
            <p:cNvSpPr/>
            <p:nvPr/>
          </p:nvSpPr>
          <p:spPr>
            <a:xfrm>
              <a:off x="9692640" y="5063760"/>
              <a:ext cx="446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61" name="Group 27"/>
            <p:cNvGrpSpPr/>
            <p:nvPr/>
          </p:nvGrpSpPr>
          <p:grpSpPr>
            <a:xfrm>
              <a:off x="4802400" y="4966560"/>
              <a:ext cx="4679280" cy="429480"/>
              <a:chOff x="4802400" y="4966560"/>
              <a:chExt cx="4679280" cy="429480"/>
            </a:xfrm>
          </p:grpSpPr>
          <p:sp>
            <p:nvSpPr>
              <p:cNvPr id="462" name="CustomShape 28"/>
              <p:cNvSpPr/>
              <p:nvPr/>
            </p:nvSpPr>
            <p:spPr>
              <a:xfrm>
                <a:off x="4802400" y="4966560"/>
                <a:ext cx="1296360" cy="42948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it-IT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PROTOT.</a:t>
                </a:r>
                <a:endParaRPr b="0" lang="it-IT" sz="1800" spc="-1" strike="noStrike">
                  <a:latin typeface="Arial"/>
                </a:endParaRPr>
              </a:p>
            </p:txBody>
          </p:sp>
          <p:sp>
            <p:nvSpPr>
              <p:cNvPr id="463" name="CustomShape 29"/>
              <p:cNvSpPr/>
              <p:nvPr/>
            </p:nvSpPr>
            <p:spPr>
              <a:xfrm>
                <a:off x="6341040" y="4966560"/>
                <a:ext cx="1667160" cy="42948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it-IT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S N P</a:t>
                </a:r>
                <a:endParaRPr b="0" lang="it-IT" sz="1800" spc="-1" strike="noStrike">
                  <a:latin typeface="Arial"/>
                </a:endParaRPr>
              </a:p>
            </p:txBody>
          </p:sp>
          <p:sp>
            <p:nvSpPr>
              <p:cNvPr id="464" name="CustomShape 30"/>
              <p:cNvSpPr/>
              <p:nvPr/>
            </p:nvSpPr>
            <p:spPr>
              <a:xfrm>
                <a:off x="8184960" y="4966560"/>
                <a:ext cx="1296720" cy="42948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it-IT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PRODUZ.</a:t>
                </a:r>
                <a:endParaRPr b="0" lang="it-IT" sz="1800" spc="-1" strike="noStrike">
                  <a:latin typeface="Arial"/>
                </a:endParaRPr>
              </a:p>
            </p:txBody>
          </p:sp>
        </p:grpSp>
        <p:sp>
          <p:nvSpPr>
            <p:cNvPr id="465" name="CustomShape 31"/>
            <p:cNvSpPr/>
            <p:nvPr/>
          </p:nvSpPr>
          <p:spPr>
            <a:xfrm>
              <a:off x="431640" y="4293000"/>
              <a:ext cx="5613120" cy="1797480"/>
            </a:xfrm>
            <a:prstGeom prst="rect">
              <a:avLst/>
            </a:prstGeom>
            <a:noFill/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CustomShape 32"/>
            <p:cNvSpPr/>
            <p:nvPr/>
          </p:nvSpPr>
          <p:spPr>
            <a:xfrm>
              <a:off x="6423480" y="4367880"/>
              <a:ext cx="5381640" cy="1722600"/>
            </a:xfrm>
            <a:prstGeom prst="rect">
              <a:avLst/>
            </a:prstGeom>
            <a:noFill/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CustomShape 33"/>
            <p:cNvSpPr/>
            <p:nvPr/>
          </p:nvSpPr>
          <p:spPr>
            <a:xfrm>
              <a:off x="682920" y="5724360"/>
              <a:ext cx="454248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INVENTORE = AT&amp;T BELL LAB.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68" name="CustomShape 34"/>
            <p:cNvSpPr/>
            <p:nvPr/>
          </p:nvSpPr>
          <p:spPr>
            <a:xfrm>
              <a:off x="6768360" y="5796360"/>
              <a:ext cx="442512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PRIMO UTILIZZATORE = SONY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69" name="CustomShape 35"/>
            <p:cNvSpPr/>
            <p:nvPr/>
          </p:nvSpPr>
          <p:spPr>
            <a:xfrm>
              <a:off x="3320280" y="4325760"/>
              <a:ext cx="1667880" cy="971640"/>
            </a:xfrm>
            <a:prstGeom prst="flowChartDocumen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ff3300"/>
                  </a:solidFill>
                  <a:latin typeface="Times New Roman"/>
                  <a:ea typeface="DejaVu Sans"/>
                </a:rPr>
                <a:t>1956</a:t>
              </a: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ff3300"/>
                  </a:solidFill>
                  <a:latin typeface="Times New Roman"/>
                  <a:ea typeface="DejaVu Sans"/>
                </a:rPr>
                <a:t>PREMIO</a:t>
              </a: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it-IT" sz="1800" spc="-1" strike="noStrike">
                  <a:solidFill>
                    <a:srgbClr val="ff3300"/>
                  </a:solidFill>
                  <a:latin typeface="Times New Roman"/>
                  <a:ea typeface="DejaVu Sans"/>
                </a:rPr>
                <a:t>NOBEL</a:t>
              </a:r>
              <a:r>
                <a:rPr b="0" lang="it-IT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!!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470" name="CustomShape 36"/>
            <p:cNvSpPr/>
            <p:nvPr/>
          </p:nvSpPr>
          <p:spPr>
            <a:xfrm>
              <a:off x="2878920" y="3989520"/>
              <a:ext cx="355284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ESEMPIO DEL TRANSISTOR</a:t>
              </a:r>
              <a:endParaRPr b="0" lang="it-IT" sz="1800" spc="-1" strike="noStrike">
                <a:latin typeface="Arial"/>
              </a:endParaRPr>
            </a:p>
          </p:txBody>
        </p:sp>
      </p:grpSp>
      <p:sp>
        <p:nvSpPr>
          <p:cNvPr id="471" name="CustomShape 37"/>
          <p:cNvSpPr/>
          <p:nvPr/>
        </p:nvSpPr>
        <p:spPr>
          <a:xfrm>
            <a:off x="334800" y="3860640"/>
            <a:ext cx="11614680" cy="256284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-360" y="-3240"/>
            <a:ext cx="121892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TRL= TECNOLOGY READINESS LEVEL= </a:t>
            </a:r>
            <a:br/>
            <a:r>
              <a:rPr b="1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LIVELLO DI DISPONBILITA’</a:t>
            </a:r>
            <a:endParaRPr b="0" lang="it-IT" sz="3200" spc="-1" strike="noStrike">
              <a:latin typeface="Arial"/>
            </a:endParaRPr>
          </a:p>
        </p:txBody>
      </p:sp>
      <p:pic>
        <p:nvPicPr>
          <p:cNvPr id="473" name="Picture 2052" descr="File:NASA TRL Meter.jpg"/>
          <p:cNvPicPr/>
          <p:nvPr/>
        </p:nvPicPr>
        <p:blipFill>
          <a:blip r:embed="rId1"/>
          <a:stretch/>
        </p:blipFill>
        <p:spPr>
          <a:xfrm>
            <a:off x="7715160" y="1600200"/>
            <a:ext cx="4270680" cy="5178600"/>
          </a:xfrm>
          <a:prstGeom prst="rect">
            <a:avLst/>
          </a:prstGeom>
          <a:ln w="0">
            <a:noFill/>
          </a:ln>
        </p:spPr>
      </p:pic>
      <p:sp>
        <p:nvSpPr>
          <p:cNvPr id="474" name="CustomShape 2"/>
          <p:cNvSpPr/>
          <p:nvPr/>
        </p:nvSpPr>
        <p:spPr>
          <a:xfrm>
            <a:off x="304920" y="2620800"/>
            <a:ext cx="7413840" cy="24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8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E’ IMPORTANTE SAPERE IN MODO SICURO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QUANTO SI E’ LONTANI DALL’ARRIVO !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IL PENTAGONO, LA NASA E OGGI ANCHE LA CE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HANNO DEFINITO UNA SCALA TRL.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LA SCALA DEVE ESSERE UTILIZZATA IN FASE INIZIALE ( prima di cominciare 1) DI UN PROGRAMMA DI INNOVAZIONE  E POI PER CONTROLLI DELL’AVANZAMENTO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365040" y="2514600"/>
            <a:ext cx="11448000" cy="3859560"/>
          </a:xfrm>
          <a:prstGeom prst="rect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"/>
          <p:cNvSpPr/>
          <p:nvPr/>
        </p:nvSpPr>
        <p:spPr>
          <a:xfrm>
            <a:off x="1508040" y="-360"/>
            <a:ext cx="10681200" cy="188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0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1" lang="it-IT" sz="4000" spc="-1" strike="noStrike">
                <a:solidFill>
                  <a:srgbClr val="000000"/>
                </a:solidFill>
                <a:latin typeface="Calibri Light"/>
                <a:ea typeface="DejaVu Sans"/>
              </a:rPr>
              <a:t>2/ DISTRETTI – CLUSTER TECNOLOGICI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1168560" y="3200400"/>
            <a:ext cx="2494080" cy="738360"/>
          </a:xfrm>
          <a:prstGeom prst="rect">
            <a:avLst/>
          </a:prstGeom>
          <a:solidFill>
            <a:srgbClr val="d6dce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IMPRESA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PRODOTTO OEM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78" name="CustomShape 4"/>
          <p:cNvSpPr/>
          <p:nvPr/>
        </p:nvSpPr>
        <p:spPr>
          <a:xfrm>
            <a:off x="4241880" y="3200400"/>
            <a:ext cx="2492640" cy="738360"/>
          </a:xfrm>
          <a:prstGeom prst="rect">
            <a:avLst/>
          </a:prstGeom>
          <a:solidFill>
            <a:srgbClr val="d6dce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IMPRESA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PRODOTTO OEM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79" name="CustomShape 5"/>
          <p:cNvSpPr/>
          <p:nvPr/>
        </p:nvSpPr>
        <p:spPr>
          <a:xfrm>
            <a:off x="385920" y="4168800"/>
            <a:ext cx="2492640" cy="860760"/>
          </a:xfrm>
          <a:prstGeom prst="ellipse">
            <a:avLst/>
          </a:prstGeom>
          <a:solidFill>
            <a:srgbClr val="f8cbad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SUBFORN. TIER 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80" name="CustomShape 6"/>
          <p:cNvSpPr/>
          <p:nvPr/>
        </p:nvSpPr>
        <p:spPr>
          <a:xfrm>
            <a:off x="3170160" y="4168800"/>
            <a:ext cx="2492640" cy="860760"/>
          </a:xfrm>
          <a:prstGeom prst="ellipse">
            <a:avLst/>
          </a:prstGeom>
          <a:solidFill>
            <a:srgbClr val="f8cbad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SUBFORN. TIER 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81" name="CustomShape 7"/>
          <p:cNvSpPr/>
          <p:nvPr/>
        </p:nvSpPr>
        <p:spPr>
          <a:xfrm>
            <a:off x="5857920" y="3952800"/>
            <a:ext cx="2302200" cy="1076760"/>
          </a:xfrm>
          <a:prstGeom prst="ellipse">
            <a:avLst/>
          </a:prstGeom>
          <a:solidFill>
            <a:srgbClr val="f8cbad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SUBFORN. TIER 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82" name="CustomShape 8"/>
          <p:cNvSpPr/>
          <p:nvPr/>
        </p:nvSpPr>
        <p:spPr>
          <a:xfrm flipV="1">
            <a:off x="1633680" y="3938760"/>
            <a:ext cx="780840" cy="22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9"/>
          <p:cNvSpPr/>
          <p:nvPr/>
        </p:nvSpPr>
        <p:spPr>
          <a:xfrm flipV="1">
            <a:off x="1633680" y="3935880"/>
            <a:ext cx="3853440" cy="22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10"/>
          <p:cNvSpPr/>
          <p:nvPr/>
        </p:nvSpPr>
        <p:spPr>
          <a:xfrm flipV="1">
            <a:off x="4417920" y="3938760"/>
            <a:ext cx="1069200" cy="22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11"/>
          <p:cNvSpPr/>
          <p:nvPr/>
        </p:nvSpPr>
        <p:spPr>
          <a:xfrm flipH="1" flipV="1">
            <a:off x="2414160" y="3938760"/>
            <a:ext cx="1998360" cy="22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12"/>
          <p:cNvSpPr/>
          <p:nvPr/>
        </p:nvSpPr>
        <p:spPr>
          <a:xfrm flipH="1" flipV="1">
            <a:off x="5486760" y="3938760"/>
            <a:ext cx="1518120" cy="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13"/>
          <p:cNvSpPr/>
          <p:nvPr/>
        </p:nvSpPr>
        <p:spPr>
          <a:xfrm>
            <a:off x="496800" y="5199120"/>
            <a:ext cx="2013480" cy="573480"/>
          </a:xfrm>
          <a:prstGeom prst="ellipse">
            <a:avLst/>
          </a:prstGeom>
          <a:solidFill>
            <a:srgbClr val="bdd7ee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TERZISTA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88" name="CustomShape 14"/>
          <p:cNvSpPr/>
          <p:nvPr/>
        </p:nvSpPr>
        <p:spPr>
          <a:xfrm>
            <a:off x="2481120" y="5199120"/>
            <a:ext cx="2013480" cy="573480"/>
          </a:xfrm>
          <a:prstGeom prst="ellipse">
            <a:avLst/>
          </a:prstGeom>
          <a:solidFill>
            <a:srgbClr val="bdd7ee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TERZISTA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89" name="CustomShape 15"/>
          <p:cNvSpPr/>
          <p:nvPr/>
        </p:nvSpPr>
        <p:spPr>
          <a:xfrm>
            <a:off x="4465800" y="5211720"/>
            <a:ext cx="2013120" cy="573480"/>
          </a:xfrm>
          <a:prstGeom prst="ellipse">
            <a:avLst/>
          </a:prstGeom>
          <a:solidFill>
            <a:srgbClr val="bdd7ee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TERZISTA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0" name="CustomShape 16"/>
          <p:cNvSpPr/>
          <p:nvPr/>
        </p:nvSpPr>
        <p:spPr>
          <a:xfrm>
            <a:off x="6450120" y="5211720"/>
            <a:ext cx="2013120" cy="573480"/>
          </a:xfrm>
          <a:prstGeom prst="ellipse">
            <a:avLst/>
          </a:prstGeom>
          <a:solidFill>
            <a:srgbClr val="bdd7ee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TERZISTA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1" name="CustomShape 17"/>
          <p:cNvSpPr/>
          <p:nvPr/>
        </p:nvSpPr>
        <p:spPr>
          <a:xfrm>
            <a:off x="5010120" y="2544840"/>
            <a:ext cx="412920" cy="528840"/>
          </a:xfrm>
          <a:custGeom>
            <a:avLst/>
            <a:gdLst/>
            <a:ahLst/>
            <a:rect l="l" t="t" r="r" b="b"/>
            <a:pathLst>
              <a:path w="1157" h="1479">
                <a:moveTo>
                  <a:pt x="289" y="1478"/>
                </a:moveTo>
                <a:lnTo>
                  <a:pt x="289" y="577"/>
                </a:lnTo>
                <a:lnTo>
                  <a:pt x="0" y="577"/>
                </a:lnTo>
                <a:lnTo>
                  <a:pt x="578" y="0"/>
                </a:lnTo>
                <a:lnTo>
                  <a:pt x="1156" y="577"/>
                </a:lnTo>
                <a:lnTo>
                  <a:pt x="867" y="577"/>
                </a:lnTo>
                <a:lnTo>
                  <a:pt x="867" y="1478"/>
                </a:lnTo>
                <a:lnTo>
                  <a:pt x="289" y="1478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18"/>
          <p:cNvSpPr/>
          <p:nvPr/>
        </p:nvSpPr>
        <p:spPr>
          <a:xfrm>
            <a:off x="8850240" y="3778200"/>
            <a:ext cx="2876760" cy="429120"/>
          </a:xfrm>
          <a:prstGeom prst="ellipse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COMPONENTI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3" name="CustomShape 19"/>
          <p:cNvSpPr/>
          <p:nvPr/>
        </p:nvSpPr>
        <p:spPr>
          <a:xfrm>
            <a:off x="411120" y="1730520"/>
            <a:ext cx="5940720" cy="716040"/>
          </a:xfrm>
          <a:prstGeom prst="rect">
            <a:avLst/>
          </a:prstGeom>
          <a:solidFill>
            <a:srgbClr val="ffff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MERCATO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94" name="CustomShape 20"/>
          <p:cNvSpPr/>
          <p:nvPr/>
        </p:nvSpPr>
        <p:spPr>
          <a:xfrm>
            <a:off x="8956800" y="3100320"/>
            <a:ext cx="2878200" cy="429120"/>
          </a:xfrm>
          <a:prstGeom prst="ellipse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COMPONENTI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5" name="CustomShape 21"/>
          <p:cNvSpPr/>
          <p:nvPr/>
        </p:nvSpPr>
        <p:spPr>
          <a:xfrm>
            <a:off x="8945640" y="5813280"/>
            <a:ext cx="2878200" cy="429120"/>
          </a:xfrm>
          <a:prstGeom prst="ellipse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CONSULENTI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6" name="CustomShape 22"/>
          <p:cNvSpPr/>
          <p:nvPr/>
        </p:nvSpPr>
        <p:spPr>
          <a:xfrm>
            <a:off x="8850240" y="5135400"/>
            <a:ext cx="2876760" cy="429120"/>
          </a:xfrm>
          <a:prstGeom prst="ellipse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CAM. COM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7" name="CustomShape 23"/>
          <p:cNvSpPr/>
          <p:nvPr/>
        </p:nvSpPr>
        <p:spPr>
          <a:xfrm>
            <a:off x="8850240" y="4456080"/>
            <a:ext cx="2876760" cy="430560"/>
          </a:xfrm>
          <a:prstGeom prst="ellipse">
            <a:avLst/>
          </a:prstGeom>
          <a:solidFill>
            <a:srgbClr val="d9d9d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BANCHE, SCUOLE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98" name="CustomShape 24"/>
          <p:cNvSpPr/>
          <p:nvPr/>
        </p:nvSpPr>
        <p:spPr>
          <a:xfrm>
            <a:off x="8245440" y="3048120"/>
            <a:ext cx="911520" cy="3243600"/>
          </a:xfrm>
          <a:custGeom>
            <a:avLst/>
            <a:gdLst/>
            <a:ahLst/>
            <a:rect l="l" t="t" r="r" b="b"/>
            <a:pathLst>
              <a:path w="2542" h="9020">
                <a:moveTo>
                  <a:pt x="2541" y="0"/>
                </a:moveTo>
                <a:cubicBezTo>
                  <a:pt x="1905" y="0"/>
                  <a:pt x="1270" y="122"/>
                  <a:pt x="1270" y="244"/>
                </a:cubicBezTo>
                <a:lnTo>
                  <a:pt x="1270" y="4077"/>
                </a:lnTo>
                <a:cubicBezTo>
                  <a:pt x="1270" y="4199"/>
                  <a:pt x="635" y="4321"/>
                  <a:pt x="0" y="4321"/>
                </a:cubicBezTo>
                <a:cubicBezTo>
                  <a:pt x="635" y="4321"/>
                  <a:pt x="1270" y="4443"/>
                  <a:pt x="1270" y="4565"/>
                </a:cubicBezTo>
                <a:lnTo>
                  <a:pt x="1270" y="8774"/>
                </a:lnTo>
                <a:cubicBezTo>
                  <a:pt x="1270" y="8896"/>
                  <a:pt x="1905" y="9019"/>
                  <a:pt x="2541" y="9019"/>
                </a:cubicBezTo>
              </a:path>
            </a:pathLst>
          </a:custGeom>
          <a:noFill/>
          <a:ln w="3816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25"/>
          <p:cNvSpPr/>
          <p:nvPr/>
        </p:nvSpPr>
        <p:spPr>
          <a:xfrm>
            <a:off x="2128680" y="2473200"/>
            <a:ext cx="413280" cy="529200"/>
          </a:xfrm>
          <a:custGeom>
            <a:avLst/>
            <a:gdLst/>
            <a:ahLst/>
            <a:rect l="l" t="t" r="r" b="b"/>
            <a:pathLst>
              <a:path w="1158" h="1480">
                <a:moveTo>
                  <a:pt x="289" y="1479"/>
                </a:moveTo>
                <a:lnTo>
                  <a:pt x="289" y="578"/>
                </a:lnTo>
                <a:lnTo>
                  <a:pt x="0" y="578"/>
                </a:lnTo>
                <a:lnTo>
                  <a:pt x="578" y="0"/>
                </a:lnTo>
                <a:lnTo>
                  <a:pt x="1157" y="578"/>
                </a:lnTo>
                <a:lnTo>
                  <a:pt x="867" y="578"/>
                </a:lnTo>
                <a:lnTo>
                  <a:pt x="867" y="1479"/>
                </a:lnTo>
                <a:lnTo>
                  <a:pt x="289" y="1479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1630440" y="-3240"/>
            <a:ext cx="1055880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3/INNOVAZIONE  TIRATA DAL MERCATO 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 rot="16200000">
            <a:off x="9720" y="3715200"/>
            <a:ext cx="2277000" cy="64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FUNZIONE REALIZZATA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PRESTAZIONI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4175280" y="3632040"/>
            <a:ext cx="1822680" cy="956160"/>
          </a:xfrm>
          <a:prstGeom prst="rect">
            <a:avLst/>
          </a:prstGeom>
          <a:solidFill>
            <a:srgbClr val="d0cece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4"/>
          <p:cNvSpPr/>
          <p:nvPr/>
        </p:nvSpPr>
        <p:spPr>
          <a:xfrm>
            <a:off x="4175280" y="4591080"/>
            <a:ext cx="1822680" cy="957600"/>
          </a:xfrm>
          <a:prstGeom prst="rect">
            <a:avLst/>
          </a:prstGeom>
          <a:solidFill>
            <a:srgbClr val="f8cbad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5"/>
          <p:cNvSpPr/>
          <p:nvPr/>
        </p:nvSpPr>
        <p:spPr>
          <a:xfrm>
            <a:off x="6000840" y="3632040"/>
            <a:ext cx="2013120" cy="956160"/>
          </a:xfrm>
          <a:prstGeom prst="rect">
            <a:avLst/>
          </a:prstGeom>
          <a:solidFill>
            <a:srgbClr val="d6dce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6"/>
          <p:cNvSpPr/>
          <p:nvPr/>
        </p:nvSpPr>
        <p:spPr>
          <a:xfrm>
            <a:off x="6000840" y="4591080"/>
            <a:ext cx="2013120" cy="957600"/>
          </a:xfrm>
          <a:prstGeom prst="rect">
            <a:avLst/>
          </a:prstGeom>
          <a:solidFill>
            <a:srgbClr val="ffe69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7"/>
          <p:cNvSpPr/>
          <p:nvPr/>
        </p:nvSpPr>
        <p:spPr>
          <a:xfrm>
            <a:off x="4175280" y="2671920"/>
            <a:ext cx="1822680" cy="957240"/>
          </a:xfrm>
          <a:prstGeom prst="rect">
            <a:avLst/>
          </a:prstGeom>
          <a:solidFill>
            <a:srgbClr val="d0cece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NUOVO PRODOTTO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07" name="CustomShape 8"/>
          <p:cNvSpPr/>
          <p:nvPr/>
        </p:nvSpPr>
        <p:spPr>
          <a:xfrm>
            <a:off x="6000840" y="2671920"/>
            <a:ext cx="2013120" cy="957240"/>
          </a:xfrm>
          <a:prstGeom prst="rect">
            <a:avLst/>
          </a:prstGeom>
          <a:solidFill>
            <a:srgbClr val="d6dce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9"/>
          <p:cNvSpPr/>
          <p:nvPr/>
        </p:nvSpPr>
        <p:spPr>
          <a:xfrm>
            <a:off x="1392120" y="3247920"/>
            <a:ext cx="2588040" cy="201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NUOVE FUNZIONI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FORTE MIGLIOR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RIDOTTO MIGLIOR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09" name="CustomShape 10"/>
          <p:cNvSpPr/>
          <p:nvPr/>
        </p:nvSpPr>
        <p:spPr>
          <a:xfrm>
            <a:off x="4392000" y="5575320"/>
            <a:ext cx="3680280" cy="33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TRADIZ.            INCREMENT,          RADICALE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510" name="CustomShape 11"/>
          <p:cNvSpPr/>
          <p:nvPr/>
        </p:nvSpPr>
        <p:spPr>
          <a:xfrm>
            <a:off x="5477040" y="5954760"/>
            <a:ext cx="340056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TECNOLOGIA UTILIZZATA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11" name="CustomShape 12"/>
          <p:cNvSpPr/>
          <p:nvPr/>
        </p:nvSpPr>
        <p:spPr>
          <a:xfrm>
            <a:off x="8016840" y="3632040"/>
            <a:ext cx="2013120" cy="956160"/>
          </a:xfrm>
          <a:prstGeom prst="rect">
            <a:avLst/>
          </a:prstGeom>
          <a:solidFill>
            <a:srgbClr val="d6dce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NUOVA TECNOLOGIA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12" name="CustomShape 13"/>
          <p:cNvSpPr/>
          <p:nvPr/>
        </p:nvSpPr>
        <p:spPr>
          <a:xfrm>
            <a:off x="8016840" y="4591080"/>
            <a:ext cx="2013120" cy="957600"/>
          </a:xfrm>
          <a:prstGeom prst="rect">
            <a:avLst/>
          </a:prstGeom>
          <a:solidFill>
            <a:srgbClr val="ffe699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NUOVA TECNOLOGIA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13" name="CustomShape 14"/>
          <p:cNvSpPr/>
          <p:nvPr/>
        </p:nvSpPr>
        <p:spPr>
          <a:xfrm>
            <a:off x="8016840" y="2671920"/>
            <a:ext cx="2013120" cy="957240"/>
          </a:xfrm>
          <a:prstGeom prst="rect">
            <a:avLst/>
          </a:prstGeom>
          <a:solidFill>
            <a:srgbClr val="d6dce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PRODOTTI FUTURI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14" name="CustomShape 15"/>
          <p:cNvSpPr/>
          <p:nvPr/>
        </p:nvSpPr>
        <p:spPr>
          <a:xfrm rot="16200000">
            <a:off x="4043160" y="3708000"/>
            <a:ext cx="2013120" cy="1149480"/>
          </a:xfrm>
          <a:custGeom>
            <a:avLst/>
            <a:gdLst/>
            <a:ahLst/>
            <a:rect l="l" t="t" r="r" b="b"/>
            <a:pathLst>
              <a:path w="5602" h="3202">
                <a:moveTo>
                  <a:pt x="0" y="800"/>
                </a:moveTo>
                <a:lnTo>
                  <a:pt x="4000" y="800"/>
                </a:lnTo>
                <a:lnTo>
                  <a:pt x="4000" y="0"/>
                </a:lnTo>
                <a:lnTo>
                  <a:pt x="5601" y="1600"/>
                </a:lnTo>
                <a:lnTo>
                  <a:pt x="4000" y="3201"/>
                </a:lnTo>
                <a:lnTo>
                  <a:pt x="4000" y="2401"/>
                </a:lnTo>
                <a:lnTo>
                  <a:pt x="0" y="2401"/>
                </a:lnTo>
                <a:lnTo>
                  <a:pt x="0" y="80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MARKET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PULL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15" name="CustomShape 16"/>
          <p:cNvSpPr/>
          <p:nvPr/>
        </p:nvSpPr>
        <p:spPr>
          <a:xfrm rot="19652400">
            <a:off x="4248720" y="4127760"/>
            <a:ext cx="4215240" cy="776520"/>
          </a:xfrm>
          <a:custGeom>
            <a:avLst/>
            <a:gdLst/>
            <a:ahLst/>
            <a:rect l="l" t="t" r="r" b="b"/>
            <a:pathLst>
              <a:path w="11721" h="2166">
                <a:moveTo>
                  <a:pt x="0" y="551"/>
                </a:moveTo>
                <a:lnTo>
                  <a:pt x="10636" y="540"/>
                </a:lnTo>
                <a:lnTo>
                  <a:pt x="10635" y="0"/>
                </a:lnTo>
                <a:lnTo>
                  <a:pt x="11720" y="1081"/>
                </a:lnTo>
                <a:lnTo>
                  <a:pt x="10637" y="2165"/>
                </a:lnTo>
                <a:lnTo>
                  <a:pt x="10637" y="1623"/>
                </a:lnTo>
                <a:lnTo>
                  <a:pt x="2" y="1635"/>
                </a:lnTo>
                <a:lnTo>
                  <a:pt x="0" y="551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TECNOLOGY PUSH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16" name="CustomShape 17"/>
          <p:cNvSpPr/>
          <p:nvPr/>
        </p:nvSpPr>
        <p:spPr>
          <a:xfrm>
            <a:off x="1609920" y="6443640"/>
            <a:ext cx="25416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17" name="CustomShape 18"/>
          <p:cNvSpPr/>
          <p:nvPr/>
        </p:nvSpPr>
        <p:spPr>
          <a:xfrm>
            <a:off x="2352960" y="2048040"/>
            <a:ext cx="4817160" cy="39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dd7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MARKET PUSH  INVECE DI TECNOLOGY PULL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1812600" y="-3240"/>
            <a:ext cx="1037628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4/INNOVAZINE DI SISTEMA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08A1D35-1734-4720-82F1-9AF6334B6CA1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521" name="CustomShape 4"/>
          <p:cNvSpPr/>
          <p:nvPr/>
        </p:nvSpPr>
        <p:spPr>
          <a:xfrm>
            <a:off x="1200240" y="2481120"/>
            <a:ext cx="1007748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SI UTILIZZA LA “LEVA TECNOLOGICA” PER INNOVARE IL MODELLO DI BUSINESS E MODIFICARE LA  CREAZIONE DI VALORE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522" name="CustomShape 5"/>
          <p:cNvSpPr/>
          <p:nvPr/>
        </p:nvSpPr>
        <p:spPr>
          <a:xfrm>
            <a:off x="3989520" y="3357720"/>
            <a:ext cx="11289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ESEMPI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523" name="CustomShape 6"/>
          <p:cNvSpPr/>
          <p:nvPr/>
        </p:nvSpPr>
        <p:spPr>
          <a:xfrm>
            <a:off x="1695960" y="4149720"/>
            <a:ext cx="585000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YOOX NET A PORTER:  ALTA MODA IN RETE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FACEBOOK, WHATSUP, INSTAGRAM: SERVIZI GRATIS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UBER, FIXBUS, DELIVERO,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304920" y="231480"/>
            <a:ext cx="10684080" cy="90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6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INNOVAZIONE DI SISTEMA BASATA SU INTEGRAZIONE DI TECNOLOGIE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615960" y="1981080"/>
            <a:ext cx="797040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E’ FONDAMENTALE L’INTEGRAZIONE NELL’INNOVAZIONE DI CONOSCENZE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ESISTENTI E REPERIBILI.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CASO DELLA APPLE: CONOSCENZE ESTERNE ACQUISITE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3043080" y="4667400"/>
            <a:ext cx="2981880" cy="709920"/>
          </a:xfrm>
          <a:prstGeom prst="rect">
            <a:avLst/>
          </a:prstGeom>
          <a:solidFill>
            <a:srgbClr val="f2f2f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iPod 2001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27" name="CustomShape 4"/>
          <p:cNvSpPr/>
          <p:nvPr/>
        </p:nvSpPr>
        <p:spPr>
          <a:xfrm>
            <a:off x="1218960" y="3271680"/>
            <a:ext cx="88992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DRAM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28" name="CustomShape 5"/>
          <p:cNvSpPr/>
          <p:nvPr/>
        </p:nvSpPr>
        <p:spPr>
          <a:xfrm>
            <a:off x="718920" y="3870360"/>
            <a:ext cx="82728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Li batt.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29" name="CustomShape 6"/>
          <p:cNvSpPr/>
          <p:nvPr/>
        </p:nvSpPr>
        <p:spPr>
          <a:xfrm>
            <a:off x="1162080" y="4876920"/>
            <a:ext cx="53928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LCD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0" name="CustomShape 7"/>
          <p:cNvSpPr/>
          <p:nvPr/>
        </p:nvSpPr>
        <p:spPr>
          <a:xfrm>
            <a:off x="909360" y="5692680"/>
            <a:ext cx="117036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Micro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Hard drive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1" name="CustomShape 8"/>
          <p:cNvSpPr/>
          <p:nvPr/>
        </p:nvSpPr>
        <p:spPr>
          <a:xfrm>
            <a:off x="3796560" y="5764320"/>
            <a:ext cx="85464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MicroP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2" name="CustomShape 9"/>
          <p:cNvSpPr/>
          <p:nvPr/>
        </p:nvSpPr>
        <p:spPr>
          <a:xfrm>
            <a:off x="3868920" y="3200400"/>
            <a:ext cx="122220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ClikWheel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3" name="CustomShape 10"/>
          <p:cNvSpPr/>
          <p:nvPr/>
        </p:nvSpPr>
        <p:spPr>
          <a:xfrm>
            <a:off x="6771240" y="3200400"/>
            <a:ext cx="127224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Multitouch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4" name="CustomShape 11"/>
          <p:cNvSpPr/>
          <p:nvPr/>
        </p:nvSpPr>
        <p:spPr>
          <a:xfrm>
            <a:off x="6228360" y="3836880"/>
            <a:ext cx="75888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SIRI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voicer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5" name="CustomShape 12"/>
          <p:cNvSpPr/>
          <p:nvPr/>
        </p:nvSpPr>
        <p:spPr>
          <a:xfrm>
            <a:off x="7086600" y="4667400"/>
            <a:ext cx="2983320" cy="709920"/>
          </a:xfrm>
          <a:prstGeom prst="rect">
            <a:avLst/>
          </a:prstGeom>
          <a:solidFill>
            <a:srgbClr val="f2f2f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iPhone 2007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6" name="CustomShape 13"/>
          <p:cNvSpPr/>
          <p:nvPr/>
        </p:nvSpPr>
        <p:spPr>
          <a:xfrm>
            <a:off x="9368280" y="3200400"/>
            <a:ext cx="62460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GPS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7" name="CustomShape 14"/>
          <p:cNvSpPr/>
          <p:nvPr/>
        </p:nvSpPr>
        <p:spPr>
          <a:xfrm>
            <a:off x="6205320" y="5764320"/>
            <a:ext cx="67500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HTTP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8" name="CustomShape 15"/>
          <p:cNvSpPr/>
          <p:nvPr/>
        </p:nvSpPr>
        <p:spPr>
          <a:xfrm>
            <a:off x="8322840" y="5692680"/>
            <a:ext cx="94788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Internet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9" name="Line 16"/>
          <p:cNvSpPr/>
          <p:nvPr/>
        </p:nvSpPr>
        <p:spPr>
          <a:xfrm>
            <a:off x="2657520" y="3651120"/>
            <a:ext cx="1030320" cy="11034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Line 17"/>
          <p:cNvSpPr/>
          <p:nvPr/>
        </p:nvSpPr>
        <p:spPr>
          <a:xfrm>
            <a:off x="1982880" y="4292640"/>
            <a:ext cx="1060200" cy="684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Line 18"/>
          <p:cNvSpPr/>
          <p:nvPr/>
        </p:nvSpPr>
        <p:spPr>
          <a:xfrm>
            <a:off x="2233440" y="5022720"/>
            <a:ext cx="61596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Line 19"/>
          <p:cNvSpPr/>
          <p:nvPr/>
        </p:nvSpPr>
        <p:spPr>
          <a:xfrm flipV="1">
            <a:off x="2560680" y="5522400"/>
            <a:ext cx="1155600" cy="5986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Line 20"/>
          <p:cNvSpPr/>
          <p:nvPr/>
        </p:nvSpPr>
        <p:spPr>
          <a:xfrm flipV="1">
            <a:off x="4390920" y="5336640"/>
            <a:ext cx="192240" cy="427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Line 21"/>
          <p:cNvSpPr/>
          <p:nvPr/>
        </p:nvSpPr>
        <p:spPr>
          <a:xfrm flipV="1">
            <a:off x="6605640" y="5336640"/>
            <a:ext cx="866880" cy="427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Line 22"/>
          <p:cNvSpPr/>
          <p:nvPr/>
        </p:nvSpPr>
        <p:spPr>
          <a:xfrm flipV="1">
            <a:off x="8724960" y="5479560"/>
            <a:ext cx="0" cy="2127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Line 23"/>
          <p:cNvSpPr/>
          <p:nvPr/>
        </p:nvSpPr>
        <p:spPr>
          <a:xfrm>
            <a:off x="4710240" y="3782880"/>
            <a:ext cx="593640" cy="971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Line 24"/>
          <p:cNvSpPr/>
          <p:nvPr/>
        </p:nvSpPr>
        <p:spPr>
          <a:xfrm>
            <a:off x="5835600" y="3441600"/>
            <a:ext cx="9619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Line 25"/>
          <p:cNvSpPr/>
          <p:nvPr/>
        </p:nvSpPr>
        <p:spPr>
          <a:xfrm>
            <a:off x="7089840" y="4564080"/>
            <a:ext cx="301680" cy="144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Line 26"/>
          <p:cNvSpPr/>
          <p:nvPr/>
        </p:nvSpPr>
        <p:spPr>
          <a:xfrm flipH="1">
            <a:off x="9248400" y="3629160"/>
            <a:ext cx="343080" cy="895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Line 27"/>
          <p:cNvSpPr/>
          <p:nvPr/>
        </p:nvSpPr>
        <p:spPr>
          <a:xfrm>
            <a:off x="6307200" y="5022720"/>
            <a:ext cx="684000" cy="1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Line 28"/>
          <p:cNvSpPr/>
          <p:nvPr/>
        </p:nvSpPr>
        <p:spPr>
          <a:xfrm>
            <a:off x="7721640" y="3733920"/>
            <a:ext cx="371520" cy="960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1539720" y="152280"/>
            <a:ext cx="7418880" cy="13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000" spc="-1" strike="noStrike">
                <a:solidFill>
                  <a:srgbClr val="000000"/>
                </a:solidFill>
                <a:latin typeface="Calibri Light"/>
                <a:ea typeface="DejaVu Sans"/>
              </a:rPr>
              <a:t>5/ INNOVAZIONE OPPORTUNISTICA NEL  CICLO DI VITA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553" name="Group 3" descr=""/>
          <p:cNvPicPr/>
          <p:nvPr/>
        </p:nvPicPr>
        <p:blipFill>
          <a:blip r:embed="rId1"/>
          <a:stretch/>
        </p:blipFill>
        <p:spPr>
          <a:xfrm>
            <a:off x="9545760" y="249120"/>
            <a:ext cx="2649600" cy="6148800"/>
          </a:xfrm>
          <a:prstGeom prst="rect">
            <a:avLst/>
          </a:prstGeom>
          <a:ln w="0">
            <a:noFill/>
          </a:ln>
        </p:spPr>
      </p:pic>
      <p:sp>
        <p:nvSpPr>
          <p:cNvPr id="554" name="CustomShape 2"/>
          <p:cNvSpPr/>
          <p:nvPr/>
        </p:nvSpPr>
        <p:spPr>
          <a:xfrm>
            <a:off x="623880" y="3357720"/>
            <a:ext cx="8830080" cy="2444760"/>
          </a:xfrm>
          <a:prstGeom prst="rect">
            <a:avLst/>
          </a:prstGeom>
          <a:solidFill>
            <a:srgbClr val="f2f2f2"/>
          </a:solidFill>
          <a:ln w="1260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3"/>
          <p:cNvSpPr/>
          <p:nvPr/>
        </p:nvSpPr>
        <p:spPr>
          <a:xfrm>
            <a:off x="431640" y="2276640"/>
            <a:ext cx="700596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L’INNOVAZIONE , SI E’ VISTO, PUO’ RIGUARDARE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TUTTE LE “FASI DI VITA DEL PRODOTTO”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56" name="CustomShape 4"/>
          <p:cNvSpPr/>
          <p:nvPr/>
        </p:nvSpPr>
        <p:spPr>
          <a:xfrm>
            <a:off x="1198440" y="3541680"/>
            <a:ext cx="2927880" cy="201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SYSTEM DESIGN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SVILUPPO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PRODUZIONE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DISTRIBUZIONE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UTILIZZO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MANUTENZIONE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SMALTIMENTO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57" name="CustomShape 5"/>
          <p:cNvSpPr/>
          <p:nvPr/>
        </p:nvSpPr>
        <p:spPr>
          <a:xfrm>
            <a:off x="3600360" y="3429000"/>
            <a:ext cx="892440" cy="2084760"/>
          </a:xfrm>
          <a:custGeom>
            <a:avLst/>
            <a:gdLst/>
            <a:ahLst/>
            <a:rect l="l" t="t" r="r" b="b"/>
            <a:pathLst>
              <a:path w="2489" h="5801">
                <a:moveTo>
                  <a:pt x="0" y="0"/>
                </a:moveTo>
                <a:cubicBezTo>
                  <a:pt x="622" y="0"/>
                  <a:pt x="1244" y="415"/>
                  <a:pt x="1244" y="830"/>
                </a:cubicBezTo>
                <a:lnTo>
                  <a:pt x="1244" y="2069"/>
                </a:lnTo>
                <a:cubicBezTo>
                  <a:pt x="1244" y="2484"/>
                  <a:pt x="1866" y="2900"/>
                  <a:pt x="2488" y="2900"/>
                </a:cubicBezTo>
                <a:cubicBezTo>
                  <a:pt x="1866" y="2900"/>
                  <a:pt x="1244" y="3315"/>
                  <a:pt x="1244" y="3730"/>
                </a:cubicBezTo>
                <a:lnTo>
                  <a:pt x="1244" y="4969"/>
                </a:lnTo>
                <a:cubicBezTo>
                  <a:pt x="1244" y="5384"/>
                  <a:pt x="622" y="5800"/>
                  <a:pt x="0" y="5800"/>
                </a:cubicBezTo>
              </a:path>
            </a:pathLst>
          </a:cu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6"/>
          <p:cNvSpPr/>
          <p:nvPr/>
        </p:nvSpPr>
        <p:spPr>
          <a:xfrm>
            <a:off x="4559400" y="4149720"/>
            <a:ext cx="4900680" cy="78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12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OGNI FASE HA IL SUO PERCORSO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2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DI  INNOVAZIONE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1341000" y="-3240"/>
            <a:ext cx="1084788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6/ MODELLO OPEN INNOVATION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560" name="Picture 2" descr="Risultati immagini per open innovation wikipedia"/>
          <p:cNvPicPr/>
          <p:nvPr/>
        </p:nvPicPr>
        <p:blipFill>
          <a:blip r:embed="rId1"/>
          <a:stretch/>
        </p:blipFill>
        <p:spPr>
          <a:xfrm>
            <a:off x="208080" y="1832040"/>
            <a:ext cx="5927760" cy="3178440"/>
          </a:xfrm>
          <a:prstGeom prst="rect">
            <a:avLst/>
          </a:prstGeom>
          <a:ln w="0">
            <a:noFill/>
          </a:ln>
        </p:spPr>
      </p:pic>
      <p:pic>
        <p:nvPicPr>
          <p:cNvPr id="561" name="Picture 4" descr="Risultati immagini per open innovation wikipedia"/>
          <p:cNvPicPr/>
          <p:nvPr/>
        </p:nvPicPr>
        <p:blipFill>
          <a:blip r:embed="rId2"/>
          <a:stretch/>
        </p:blipFill>
        <p:spPr>
          <a:xfrm>
            <a:off x="6730920" y="1744560"/>
            <a:ext cx="5410440" cy="3121560"/>
          </a:xfrm>
          <a:prstGeom prst="rect">
            <a:avLst/>
          </a:prstGeom>
          <a:ln w="0">
            <a:noFill/>
          </a:ln>
        </p:spPr>
      </p:pic>
      <p:sp>
        <p:nvSpPr>
          <p:cNvPr id="562" name="CustomShape 2"/>
          <p:cNvSpPr/>
          <p:nvPr/>
        </p:nvSpPr>
        <p:spPr>
          <a:xfrm>
            <a:off x="816120" y="5445000"/>
            <a:ext cx="1055700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TERMINE NUOVO (2000)  E DI MODA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3352680" y="-3240"/>
            <a:ext cx="47678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7 / STARTUP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564" name="CustomShape 2"/>
          <p:cNvSpPr/>
          <p:nvPr/>
        </p:nvSpPr>
        <p:spPr>
          <a:xfrm>
            <a:off x="4038480" y="6426360"/>
            <a:ext cx="41119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D2FF84-548D-47C7-A18A-2AD31C9727AD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grpSp>
        <p:nvGrpSpPr>
          <p:cNvPr id="566" name="Group 4"/>
          <p:cNvGrpSpPr/>
          <p:nvPr/>
        </p:nvGrpSpPr>
        <p:grpSpPr>
          <a:xfrm>
            <a:off x="431640" y="2027160"/>
            <a:ext cx="11133720" cy="2368080"/>
            <a:chOff x="431640" y="2027160"/>
            <a:chExt cx="11133720" cy="2368080"/>
          </a:xfrm>
        </p:grpSpPr>
        <p:sp>
          <p:nvSpPr>
            <p:cNvPr id="567" name="CustomShape 5"/>
            <p:cNvSpPr/>
            <p:nvPr/>
          </p:nvSpPr>
          <p:spPr>
            <a:xfrm>
              <a:off x="1508760" y="2423520"/>
              <a:ext cx="2298240" cy="619920"/>
            </a:xfrm>
            <a:custGeom>
              <a:avLst/>
              <a:gdLst/>
              <a:ahLst/>
              <a:rect l="l" t="t" r="r" b="b"/>
              <a:pathLst>
                <a:path w="6394" h="1732">
                  <a:moveTo>
                    <a:pt x="0" y="0"/>
                  </a:moveTo>
                  <a:lnTo>
                    <a:pt x="5527" y="0"/>
                  </a:lnTo>
                  <a:lnTo>
                    <a:pt x="6393" y="865"/>
                  </a:lnTo>
                  <a:lnTo>
                    <a:pt x="5527" y="1731"/>
                  </a:lnTo>
                  <a:lnTo>
                    <a:pt x="0" y="1731"/>
                  </a:lnTo>
                  <a:lnTo>
                    <a:pt x="865" y="865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IDEE</a:t>
              </a: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RICERCA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568" name="CustomShape 6"/>
            <p:cNvSpPr/>
            <p:nvPr/>
          </p:nvSpPr>
          <p:spPr>
            <a:xfrm>
              <a:off x="3764160" y="2423520"/>
              <a:ext cx="2862000" cy="637200"/>
            </a:xfrm>
            <a:custGeom>
              <a:avLst/>
              <a:gdLst/>
              <a:ahLst/>
              <a:rect l="l" t="t" r="r" b="b"/>
              <a:pathLst>
                <a:path w="7959" h="1780">
                  <a:moveTo>
                    <a:pt x="0" y="0"/>
                  </a:moveTo>
                  <a:lnTo>
                    <a:pt x="7069" y="0"/>
                  </a:lnTo>
                  <a:lnTo>
                    <a:pt x="7958" y="889"/>
                  </a:lnTo>
                  <a:lnTo>
                    <a:pt x="7069" y="1779"/>
                  </a:lnTo>
                  <a:lnTo>
                    <a:pt x="0" y="1779"/>
                  </a:lnTo>
                  <a:lnTo>
                    <a:pt x="889" y="889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TECNOLOGIA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569" name="CustomShape 7"/>
            <p:cNvSpPr/>
            <p:nvPr/>
          </p:nvSpPr>
          <p:spPr>
            <a:xfrm>
              <a:off x="6461640" y="2392920"/>
              <a:ext cx="2282760" cy="668160"/>
            </a:xfrm>
            <a:custGeom>
              <a:avLst/>
              <a:gdLst/>
              <a:ahLst/>
              <a:rect l="l" t="t" r="r" b="b"/>
              <a:pathLst>
                <a:path w="6350" h="1866">
                  <a:moveTo>
                    <a:pt x="0" y="0"/>
                  </a:moveTo>
                  <a:lnTo>
                    <a:pt x="5418" y="0"/>
                  </a:lnTo>
                  <a:lnTo>
                    <a:pt x="6349" y="932"/>
                  </a:lnTo>
                  <a:lnTo>
                    <a:pt x="5418" y="1865"/>
                  </a:lnTo>
                  <a:lnTo>
                    <a:pt x="0" y="1865"/>
                  </a:lnTo>
                  <a:lnTo>
                    <a:pt x="931" y="932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BUNESS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570" name="CustomShape 8"/>
            <p:cNvSpPr/>
            <p:nvPr/>
          </p:nvSpPr>
          <p:spPr>
            <a:xfrm>
              <a:off x="2994840" y="2027160"/>
              <a:ext cx="487980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TUTTI I METODI VISTI SONO FORMATI  DA TRE FASI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571" name="CustomShape 9"/>
            <p:cNvSpPr/>
            <p:nvPr/>
          </p:nvSpPr>
          <p:spPr>
            <a:xfrm>
              <a:off x="431640" y="3204720"/>
              <a:ext cx="11133720" cy="1190520"/>
            </a:xfrm>
            <a:prstGeom prst="rect">
              <a:avLst/>
            </a:prstGeom>
            <a:solidFill>
              <a:srgbClr val="f2f2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QUESTA SEGMENTAZIONE GENERA  </a:t>
              </a:r>
              <a:endParaRPr b="0" lang="it-IT" sz="1800" spc="-1" strike="noStrike">
                <a:latin typeface="Arial"/>
              </a:endParaRPr>
            </a:p>
            <a:p>
              <a:pPr lvl="1" marL="457200" indent="-21348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TEMPI LUNGHI</a:t>
              </a:r>
              <a:endParaRPr b="0" lang="it-IT" sz="1800" spc="-1" strike="noStrike">
                <a:latin typeface="Arial"/>
              </a:endParaRPr>
            </a:p>
            <a:p>
              <a:pPr lvl="1" marL="457200" indent="-21348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CRITICITA’ NEI PASSAGGI DA UNA FASE ALL’ALTRA</a:t>
              </a:r>
              <a:endParaRPr b="0" lang="it-IT" sz="1800" spc="-1" strike="noStrike">
                <a:latin typeface="Arial"/>
              </a:endParaRPr>
            </a:p>
            <a:p>
              <a:pPr lvl="1" marL="457200" indent="-21348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MANCANZA DI VISIONE DELL’OBIETTIVO FINALE : FARE PROFITTO</a:t>
              </a:r>
              <a:endParaRPr b="0" lang="it-IT" sz="1800" spc="-1" strike="noStrike">
                <a:latin typeface="Arial"/>
              </a:endParaRPr>
            </a:p>
          </p:txBody>
        </p:sp>
      </p:grpSp>
      <p:grpSp>
        <p:nvGrpSpPr>
          <p:cNvPr id="572" name="Group 10"/>
          <p:cNvGrpSpPr/>
          <p:nvPr/>
        </p:nvGrpSpPr>
        <p:grpSpPr>
          <a:xfrm>
            <a:off x="2614680" y="4664160"/>
            <a:ext cx="5139000" cy="1565640"/>
            <a:chOff x="2614680" y="4664160"/>
            <a:chExt cx="5139000" cy="1565640"/>
          </a:xfrm>
        </p:grpSpPr>
        <p:sp>
          <p:nvSpPr>
            <p:cNvPr id="573" name="CustomShape 11"/>
            <p:cNvSpPr/>
            <p:nvPr/>
          </p:nvSpPr>
          <p:spPr>
            <a:xfrm>
              <a:off x="2986560" y="5060160"/>
              <a:ext cx="2298240" cy="1093680"/>
            </a:xfrm>
            <a:custGeom>
              <a:avLst/>
              <a:gdLst/>
              <a:ahLst/>
              <a:rect l="l" t="t" r="r" b="b"/>
              <a:pathLst>
                <a:path w="6394" h="3048">
                  <a:moveTo>
                    <a:pt x="0" y="0"/>
                  </a:moveTo>
                  <a:lnTo>
                    <a:pt x="4868" y="0"/>
                  </a:lnTo>
                  <a:lnTo>
                    <a:pt x="6393" y="1523"/>
                  </a:lnTo>
                  <a:lnTo>
                    <a:pt x="4868" y="3047"/>
                  </a:lnTo>
                  <a:lnTo>
                    <a:pt x="0" y="3047"/>
                  </a:lnTo>
                  <a:lnTo>
                    <a:pt x="1524" y="1523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IDEE</a:t>
              </a: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RICERA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574" name="CustomShape 12"/>
            <p:cNvSpPr/>
            <p:nvPr/>
          </p:nvSpPr>
          <p:spPr>
            <a:xfrm>
              <a:off x="3916080" y="5060160"/>
              <a:ext cx="2862360" cy="1123920"/>
            </a:xfrm>
            <a:custGeom>
              <a:avLst/>
              <a:gdLst/>
              <a:ahLst/>
              <a:rect l="l" t="t" r="r" b="b"/>
              <a:pathLst>
                <a:path w="7961" h="3132">
                  <a:moveTo>
                    <a:pt x="0" y="0"/>
                  </a:moveTo>
                  <a:lnTo>
                    <a:pt x="6393" y="0"/>
                  </a:lnTo>
                  <a:lnTo>
                    <a:pt x="7960" y="1565"/>
                  </a:lnTo>
                  <a:lnTo>
                    <a:pt x="6393" y="3131"/>
                  </a:lnTo>
                  <a:lnTo>
                    <a:pt x="0" y="3131"/>
                  </a:lnTo>
                  <a:lnTo>
                    <a:pt x="1566" y="1565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TECNOLOGIA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575" name="CustomShape 13"/>
            <p:cNvSpPr/>
            <p:nvPr/>
          </p:nvSpPr>
          <p:spPr>
            <a:xfrm>
              <a:off x="5074200" y="5121000"/>
              <a:ext cx="2283120" cy="1017360"/>
            </a:xfrm>
            <a:custGeom>
              <a:avLst/>
              <a:gdLst/>
              <a:ahLst/>
              <a:rect l="l" t="t" r="r" b="b"/>
              <a:pathLst>
                <a:path w="6352" h="2836">
                  <a:moveTo>
                    <a:pt x="0" y="0"/>
                  </a:moveTo>
                  <a:lnTo>
                    <a:pt x="4932" y="0"/>
                  </a:lnTo>
                  <a:lnTo>
                    <a:pt x="6351" y="1417"/>
                  </a:lnTo>
                  <a:lnTo>
                    <a:pt x="4932" y="2835"/>
                  </a:lnTo>
                  <a:lnTo>
                    <a:pt x="0" y="2835"/>
                  </a:lnTo>
                  <a:lnTo>
                    <a:pt x="1418" y="1417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2f528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BUNESS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576" name="CustomShape 14"/>
            <p:cNvSpPr/>
            <p:nvPr/>
          </p:nvSpPr>
          <p:spPr>
            <a:xfrm>
              <a:off x="2849400" y="5044680"/>
              <a:ext cx="4904280" cy="1185120"/>
            </a:xfrm>
            <a:custGeom>
              <a:avLst/>
              <a:gdLst/>
              <a:ahLst/>
              <a:rect l="l" t="t" r="r" b="b"/>
              <a:pathLst>
                <a:path w="13632" h="3302">
                  <a:moveTo>
                    <a:pt x="0" y="0"/>
                  </a:moveTo>
                  <a:lnTo>
                    <a:pt x="11981" y="0"/>
                  </a:lnTo>
                  <a:lnTo>
                    <a:pt x="13631" y="1650"/>
                  </a:lnTo>
                  <a:lnTo>
                    <a:pt x="11981" y="3301"/>
                  </a:lnTo>
                  <a:lnTo>
                    <a:pt x="0" y="3301"/>
                  </a:ln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CustomShape 15"/>
            <p:cNvSpPr/>
            <p:nvPr/>
          </p:nvSpPr>
          <p:spPr>
            <a:xfrm>
              <a:off x="2614680" y="4664160"/>
              <a:ext cx="4218120" cy="36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it-IT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E’ NATO COSI’ L’ECOSISTEMA DELLE STARUP</a:t>
              </a:r>
              <a:endParaRPr b="0" lang="it-IT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874520" y="-360"/>
            <a:ext cx="10314360" cy="188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SPLIT FIELD MAGNET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4038480" y="6426360"/>
            <a:ext cx="41119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29C3E9-EA0D-4B6E-A5D1-23085FA7E789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pic>
        <p:nvPicPr>
          <p:cNvPr id="153" name="Picture 5_1" descr="http://www.salmon.it/images/cosefatte1.jpg"/>
          <p:cNvPicPr/>
          <p:nvPr/>
        </p:nvPicPr>
        <p:blipFill>
          <a:blip r:embed="rId1"/>
          <a:stretch/>
        </p:blipFill>
        <p:spPr>
          <a:xfrm>
            <a:off x="290520" y="3069360"/>
            <a:ext cx="3516480" cy="188136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4"/>
          <p:cNvSpPr/>
          <p:nvPr/>
        </p:nvSpPr>
        <p:spPr>
          <a:xfrm>
            <a:off x="3962520" y="3356640"/>
            <a:ext cx="802332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ANNI 60: AL CERN : PROGETTAZIONE DI UN GRANDE ELETTROMAGNETE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12 X 6 X 6 m, ALLORA IL PIU’ GRANDE VOLUME A 1 TESLA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396720" y="5079240"/>
            <a:ext cx="2134080" cy="1095840"/>
          </a:xfrm>
          <a:custGeom>
            <a:avLst/>
            <a:gdLst/>
            <a:ahLst/>
            <a:rect l="l" t="t" r="r" b="b"/>
            <a:pathLst>
              <a:path w="5938" h="3054">
                <a:moveTo>
                  <a:pt x="0" y="0"/>
                </a:moveTo>
                <a:lnTo>
                  <a:pt x="4412" y="0"/>
                </a:lnTo>
                <a:lnTo>
                  <a:pt x="5937" y="1526"/>
                </a:lnTo>
                <a:lnTo>
                  <a:pt x="4412" y="3053"/>
                </a:lnTo>
                <a:lnTo>
                  <a:pt x="0" y="3053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CREARE GRANDE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CAMPO MAGNETICO SPLIT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2209680" y="5019120"/>
            <a:ext cx="2246760" cy="1094040"/>
          </a:xfrm>
          <a:custGeom>
            <a:avLst/>
            <a:gdLst/>
            <a:ahLst/>
            <a:rect l="l" t="t" r="r" b="b"/>
            <a:pathLst>
              <a:path w="6251" h="3049">
                <a:moveTo>
                  <a:pt x="0" y="0"/>
                </a:moveTo>
                <a:lnTo>
                  <a:pt x="4725" y="0"/>
                </a:lnTo>
                <a:lnTo>
                  <a:pt x="6250" y="1524"/>
                </a:lnTo>
                <a:lnTo>
                  <a:pt x="4725" y="3048"/>
                </a:lnTo>
                <a:lnTo>
                  <a:pt x="0" y="3048"/>
                </a:lnTo>
                <a:lnTo>
                  <a:pt x="1524" y="1524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PROGETTO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CALCOLI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7" name="CustomShape 7"/>
          <p:cNvSpPr/>
          <p:nvPr/>
        </p:nvSpPr>
        <p:spPr>
          <a:xfrm>
            <a:off x="4160880" y="5019120"/>
            <a:ext cx="2297520" cy="1124280"/>
          </a:xfrm>
          <a:custGeom>
            <a:avLst/>
            <a:gdLst/>
            <a:ahLst/>
            <a:rect l="l" t="t" r="r" b="b"/>
            <a:pathLst>
              <a:path w="6391" h="3133">
                <a:moveTo>
                  <a:pt x="0" y="0"/>
                </a:moveTo>
                <a:lnTo>
                  <a:pt x="4824" y="0"/>
                </a:lnTo>
                <a:lnTo>
                  <a:pt x="6390" y="1566"/>
                </a:lnTo>
                <a:lnTo>
                  <a:pt x="4824" y="3132"/>
                </a:lnTo>
                <a:lnTo>
                  <a:pt x="0" y="3132"/>
                </a:lnTo>
                <a:lnTo>
                  <a:pt x="1566" y="1566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SCELTA FORNIT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8" name="Line 8"/>
          <p:cNvSpPr/>
          <p:nvPr/>
        </p:nvSpPr>
        <p:spPr>
          <a:xfrm flipV="1">
            <a:off x="0" y="5288040"/>
            <a:ext cx="10801440" cy="4608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9"/>
          <p:cNvSpPr/>
          <p:nvPr/>
        </p:nvSpPr>
        <p:spPr>
          <a:xfrm>
            <a:off x="6156360" y="5049000"/>
            <a:ext cx="2298960" cy="1094400"/>
          </a:xfrm>
          <a:custGeom>
            <a:avLst/>
            <a:gdLst/>
            <a:ahLst/>
            <a:rect l="l" t="t" r="r" b="b"/>
            <a:pathLst>
              <a:path w="6396" h="3050">
                <a:moveTo>
                  <a:pt x="0" y="0"/>
                </a:moveTo>
                <a:lnTo>
                  <a:pt x="4870" y="0"/>
                </a:lnTo>
                <a:lnTo>
                  <a:pt x="6395" y="1524"/>
                </a:lnTo>
                <a:lnTo>
                  <a:pt x="4870" y="3049"/>
                </a:lnTo>
                <a:lnTo>
                  <a:pt x="0" y="3049"/>
                </a:lnTo>
                <a:lnTo>
                  <a:pt x="1524" y="1524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MODELLO IN SCALA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0" name="CustomShape 10"/>
          <p:cNvSpPr/>
          <p:nvPr/>
        </p:nvSpPr>
        <p:spPr>
          <a:xfrm>
            <a:off x="8061480" y="5049000"/>
            <a:ext cx="2192400" cy="1126080"/>
          </a:xfrm>
          <a:custGeom>
            <a:avLst/>
            <a:gdLst/>
            <a:ahLst/>
            <a:rect l="l" t="t" r="r" b="b"/>
            <a:pathLst>
              <a:path w="6100" h="3138">
                <a:moveTo>
                  <a:pt x="0" y="0"/>
                </a:moveTo>
                <a:lnTo>
                  <a:pt x="4531" y="0"/>
                </a:lnTo>
                <a:lnTo>
                  <a:pt x="6099" y="1568"/>
                </a:lnTo>
                <a:lnTo>
                  <a:pt x="4531" y="3137"/>
                </a:lnTo>
                <a:lnTo>
                  <a:pt x="0" y="3137"/>
                </a:lnTo>
                <a:lnTo>
                  <a:pt x="1567" y="1568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SCELTA FORNITORE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1" name="CustomShape 11"/>
          <p:cNvSpPr/>
          <p:nvPr/>
        </p:nvSpPr>
        <p:spPr>
          <a:xfrm>
            <a:off x="9875880" y="5110920"/>
            <a:ext cx="2283120" cy="1018080"/>
          </a:xfrm>
          <a:custGeom>
            <a:avLst/>
            <a:gdLst/>
            <a:ahLst/>
            <a:rect l="l" t="t" r="r" b="b"/>
            <a:pathLst>
              <a:path w="6352" h="2838">
                <a:moveTo>
                  <a:pt x="0" y="0"/>
                </a:moveTo>
                <a:lnTo>
                  <a:pt x="4932" y="0"/>
                </a:lnTo>
                <a:lnTo>
                  <a:pt x="6351" y="1418"/>
                </a:lnTo>
                <a:lnTo>
                  <a:pt x="4932" y="2837"/>
                </a:lnTo>
                <a:lnTo>
                  <a:pt x="0" y="2837"/>
                </a:lnTo>
                <a:lnTo>
                  <a:pt x="1418" y="1418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COSTR.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SPERIMET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1935000" y="-3240"/>
            <a:ext cx="102542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7/UN NUOVO MODELLO DI SVILUPPO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431640" y="2565360"/>
            <a:ext cx="11038320" cy="173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>
            <a:solidFill>
              <a:srgbClr val="bfbfb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NELLA SECONDA META’ DEL SECOLO  SCORSO SOTTO LA SPINTA DI: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NUOVE TECNOLOGIE ICT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GLOBALIZZAZIONE DEI MERCATI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DISPONIBILITA’ FINANZIARIE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SUCCESSO DI NUOVE IMPRESE “CALIFORNIANE”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RIVALUTAZIONE DELLA “CREATIVITA” ( E IGNORANZA?)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0" name="CustomShape 3"/>
          <p:cNvSpPr/>
          <p:nvPr/>
        </p:nvSpPr>
        <p:spPr>
          <a:xfrm>
            <a:off x="431640" y="4400640"/>
            <a:ext cx="11038320" cy="146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 E’ SVILUPPATO UN NUOVO MODELLO DI INNOVAZIONE BASATO SULLA CREAZIONE DI NUOVE IMPRESE FOCALIZZATE SU: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IMPIEGO TECNOLOGIE INNOVATIVE BASATE SUL ICT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FOCALIZZAZIONE SULL’APPLICAZIONE, FORTE CRESCITA, SCALABILITA’  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FINANZIARIZZAZIONE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1" name="CustomShape 4"/>
          <p:cNvSpPr/>
          <p:nvPr/>
        </p:nvSpPr>
        <p:spPr>
          <a:xfrm>
            <a:off x="334800" y="6094440"/>
            <a:ext cx="1103832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IL NUOVO  MODELLO HA CREATO </a:t>
            </a:r>
            <a:r>
              <a:rPr b="1" lang="it-IT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UN ECOSISTEMA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ASSOLUTAMENTE NUOVO, CON ATTORI SOLO IN PARTE PRESENTI PRECEDENTEMENTE  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2" name="CustomShape 5"/>
          <p:cNvSpPr/>
          <p:nvPr/>
        </p:nvSpPr>
        <p:spPr>
          <a:xfrm>
            <a:off x="431640" y="1268280"/>
            <a:ext cx="11133720" cy="119052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QUESTA SEGMENTAZIONE GENERA  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TEMPI LUNGHI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CRITICITA’ NEI PASSAGGI DA UNA FASE ALL’ALTRA</a:t>
            </a:r>
            <a:endParaRPr b="0" lang="it-IT" sz="1800" spc="-1" strike="noStrike">
              <a:latin typeface="Arial"/>
            </a:endParaRPr>
          </a:p>
          <a:p>
            <a:pPr lvl="1" marL="4572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MANCANZA DI VISIONE DELL’OBIETTIVO FINALE : FARE PROFITTO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1504440" y="-3240"/>
            <a:ext cx="106844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ECOSISTEMA DELLE STARTUP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584" name="CustomShape 2"/>
          <p:cNvSpPr/>
          <p:nvPr/>
        </p:nvSpPr>
        <p:spPr>
          <a:xfrm>
            <a:off x="4367160" y="4230720"/>
            <a:ext cx="2781720" cy="57348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IMPRESE START UP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5" name="CustomShape 3"/>
          <p:cNvSpPr/>
          <p:nvPr/>
        </p:nvSpPr>
        <p:spPr>
          <a:xfrm>
            <a:off x="4570560" y="3295800"/>
            <a:ext cx="2194200" cy="50004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BUSINESS ANGEL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6" name="CustomShape 4"/>
          <p:cNvSpPr/>
          <p:nvPr/>
        </p:nvSpPr>
        <p:spPr>
          <a:xfrm>
            <a:off x="1967040" y="3295800"/>
            <a:ext cx="2194200" cy="50004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PICCOLI INVESTITORI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7" name="CustomShape 5"/>
          <p:cNvSpPr/>
          <p:nvPr/>
        </p:nvSpPr>
        <p:spPr>
          <a:xfrm>
            <a:off x="7151760" y="3295800"/>
            <a:ext cx="2194200" cy="50004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GRANDI INVESTITORI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8" name="CustomShape 6"/>
          <p:cNvSpPr/>
          <p:nvPr/>
        </p:nvSpPr>
        <p:spPr>
          <a:xfrm>
            <a:off x="1295280" y="3151080"/>
            <a:ext cx="9790560" cy="789480"/>
          </a:xfrm>
          <a:prstGeom prst="ellipse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7"/>
          <p:cNvSpPr/>
          <p:nvPr/>
        </p:nvSpPr>
        <p:spPr>
          <a:xfrm>
            <a:off x="7162920" y="5383080"/>
            <a:ext cx="2001960" cy="50040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INCUBATORI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90" name="CustomShape 8"/>
          <p:cNvSpPr/>
          <p:nvPr/>
        </p:nvSpPr>
        <p:spPr>
          <a:xfrm>
            <a:off x="6767640" y="5238720"/>
            <a:ext cx="3454560" cy="862200"/>
          </a:xfrm>
          <a:prstGeom prst="ellipse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9"/>
          <p:cNvSpPr/>
          <p:nvPr/>
        </p:nvSpPr>
        <p:spPr>
          <a:xfrm>
            <a:off x="1392120" y="5095800"/>
            <a:ext cx="2877120" cy="86076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LEGISLAZIONE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TASSAZIONE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92" name="CustomShape 10"/>
          <p:cNvSpPr/>
          <p:nvPr/>
        </p:nvSpPr>
        <p:spPr>
          <a:xfrm>
            <a:off x="5424480" y="3870360"/>
            <a:ext cx="284400" cy="357480"/>
          </a:xfrm>
          <a:custGeom>
            <a:avLst/>
            <a:gdLst/>
            <a:ahLst/>
            <a:rect l="l" t="t" r="r" b="b"/>
            <a:pathLst>
              <a:path w="800" h="1003">
                <a:moveTo>
                  <a:pt x="199" y="0"/>
                </a:moveTo>
                <a:lnTo>
                  <a:pt x="199" y="601"/>
                </a:lnTo>
                <a:lnTo>
                  <a:pt x="0" y="601"/>
                </a:lnTo>
                <a:lnTo>
                  <a:pt x="399" y="1002"/>
                </a:lnTo>
                <a:lnTo>
                  <a:pt x="799" y="601"/>
                </a:lnTo>
                <a:lnTo>
                  <a:pt x="599" y="601"/>
                </a:lnTo>
                <a:lnTo>
                  <a:pt x="599" y="0"/>
                </a:lnTo>
                <a:lnTo>
                  <a:pt x="199" y="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11"/>
          <p:cNvSpPr/>
          <p:nvPr/>
        </p:nvSpPr>
        <p:spPr>
          <a:xfrm rot="20700000">
            <a:off x="6960960" y="4756680"/>
            <a:ext cx="400320" cy="609840"/>
          </a:xfrm>
          <a:custGeom>
            <a:avLst/>
            <a:gdLst/>
            <a:ahLst/>
            <a:rect l="l" t="t" r="r" b="b"/>
            <a:pathLst>
              <a:path w="1122" h="1705">
                <a:moveTo>
                  <a:pt x="841" y="1704"/>
                </a:moveTo>
                <a:lnTo>
                  <a:pt x="841" y="561"/>
                </a:lnTo>
                <a:lnTo>
                  <a:pt x="1121" y="562"/>
                </a:lnTo>
                <a:lnTo>
                  <a:pt x="561" y="0"/>
                </a:lnTo>
                <a:lnTo>
                  <a:pt x="0" y="561"/>
                </a:lnTo>
                <a:lnTo>
                  <a:pt x="281" y="561"/>
                </a:lnTo>
                <a:lnTo>
                  <a:pt x="281" y="1703"/>
                </a:lnTo>
                <a:lnTo>
                  <a:pt x="841" y="1704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12"/>
          <p:cNvSpPr/>
          <p:nvPr/>
        </p:nvSpPr>
        <p:spPr>
          <a:xfrm rot="900000">
            <a:off x="3961440" y="4546440"/>
            <a:ext cx="400320" cy="608400"/>
          </a:xfrm>
          <a:custGeom>
            <a:avLst/>
            <a:gdLst/>
            <a:ahLst/>
            <a:rect l="l" t="t" r="r" b="b"/>
            <a:pathLst>
              <a:path w="1123" h="1700">
                <a:moveTo>
                  <a:pt x="281" y="1699"/>
                </a:moveTo>
                <a:lnTo>
                  <a:pt x="281" y="560"/>
                </a:lnTo>
                <a:lnTo>
                  <a:pt x="0" y="560"/>
                </a:lnTo>
                <a:lnTo>
                  <a:pt x="561" y="0"/>
                </a:lnTo>
                <a:lnTo>
                  <a:pt x="1122" y="560"/>
                </a:lnTo>
                <a:lnTo>
                  <a:pt x="841" y="560"/>
                </a:lnTo>
                <a:lnTo>
                  <a:pt x="841" y="1699"/>
                </a:lnTo>
                <a:lnTo>
                  <a:pt x="281" y="1699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13"/>
          <p:cNvSpPr/>
          <p:nvPr/>
        </p:nvSpPr>
        <p:spPr>
          <a:xfrm>
            <a:off x="911160" y="2225520"/>
            <a:ext cx="1036656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 TRATTA DI UN VERO ECOSISTEMA FORMATO DA ELEMENTI DIVERSI CHE INTERAGISCONO  FUNZIONALMENTE TRA LORO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96" name="CustomShape 14"/>
          <p:cNvSpPr/>
          <p:nvPr/>
        </p:nvSpPr>
        <p:spPr>
          <a:xfrm>
            <a:off x="4656240" y="5383080"/>
            <a:ext cx="2001960" cy="50040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ATTIVITA’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SOCIAL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97" name="CustomShape 15"/>
          <p:cNvSpPr/>
          <p:nvPr/>
        </p:nvSpPr>
        <p:spPr>
          <a:xfrm>
            <a:off x="9072720" y="4303800"/>
            <a:ext cx="2781360" cy="571680"/>
          </a:xfrm>
          <a:prstGeom prst="ellipse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OPEN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INNOVATION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98" name="CustomShape 16"/>
          <p:cNvSpPr/>
          <p:nvPr/>
        </p:nvSpPr>
        <p:spPr>
          <a:xfrm>
            <a:off x="9456840" y="4735440"/>
            <a:ext cx="284400" cy="500400"/>
          </a:xfrm>
          <a:custGeom>
            <a:avLst/>
            <a:gdLst/>
            <a:ahLst/>
            <a:rect l="l" t="t" r="r" b="b"/>
            <a:pathLst>
              <a:path w="800" h="1400">
                <a:moveTo>
                  <a:pt x="0" y="399"/>
                </a:moveTo>
                <a:lnTo>
                  <a:pt x="399" y="0"/>
                </a:lnTo>
                <a:lnTo>
                  <a:pt x="799" y="399"/>
                </a:lnTo>
                <a:lnTo>
                  <a:pt x="599" y="399"/>
                </a:lnTo>
                <a:lnTo>
                  <a:pt x="599" y="999"/>
                </a:lnTo>
                <a:lnTo>
                  <a:pt x="799" y="999"/>
                </a:lnTo>
                <a:lnTo>
                  <a:pt x="399" y="1399"/>
                </a:lnTo>
                <a:lnTo>
                  <a:pt x="0" y="999"/>
                </a:lnTo>
                <a:lnTo>
                  <a:pt x="199" y="999"/>
                </a:lnTo>
                <a:lnTo>
                  <a:pt x="199" y="399"/>
                </a:lnTo>
                <a:lnTo>
                  <a:pt x="0" y="399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custDash>
              <a:ds d="57000" sp="57000"/>
              <a:ds d="57000" sp="57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17"/>
          <p:cNvSpPr/>
          <p:nvPr/>
        </p:nvSpPr>
        <p:spPr>
          <a:xfrm>
            <a:off x="2063880" y="3870360"/>
            <a:ext cx="2194200" cy="501840"/>
          </a:xfrm>
          <a:prstGeom prst="rect">
            <a:avLst/>
          </a:prstGeom>
          <a:noFill/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INTERMEDIARI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00" name="CustomShape 18"/>
          <p:cNvSpPr/>
          <p:nvPr/>
        </p:nvSpPr>
        <p:spPr>
          <a:xfrm rot="20700000">
            <a:off x="3984480" y="3732840"/>
            <a:ext cx="400320" cy="609840"/>
          </a:xfrm>
          <a:custGeom>
            <a:avLst/>
            <a:gdLst/>
            <a:ahLst/>
            <a:rect l="l" t="t" r="r" b="b"/>
            <a:pathLst>
              <a:path w="1122" h="1705">
                <a:moveTo>
                  <a:pt x="280" y="0"/>
                </a:moveTo>
                <a:lnTo>
                  <a:pt x="280" y="1143"/>
                </a:lnTo>
                <a:lnTo>
                  <a:pt x="0" y="1142"/>
                </a:lnTo>
                <a:lnTo>
                  <a:pt x="560" y="1704"/>
                </a:lnTo>
                <a:lnTo>
                  <a:pt x="1121" y="1142"/>
                </a:lnTo>
                <a:lnTo>
                  <a:pt x="840" y="1143"/>
                </a:lnTo>
                <a:lnTo>
                  <a:pt x="840" y="1"/>
                </a:lnTo>
                <a:lnTo>
                  <a:pt x="280" y="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2847240" y="900000"/>
            <a:ext cx="7310160" cy="4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SOFT  E HARD SKILL PER L’INNOVAZIONE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602" name="CustomShape 2"/>
          <p:cNvSpPr/>
          <p:nvPr/>
        </p:nvSpPr>
        <p:spPr>
          <a:xfrm>
            <a:off x="696600" y="2509200"/>
            <a:ext cx="96066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CURIOSITA’ , ==&gt;&gt; PORSI DOMANDE  =&gt;&gt; INDIVIDUARE PROBLEMI ==&gt;&gt; RISOLVERLI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03" name="CustomShape 3"/>
          <p:cNvSpPr/>
          <p:nvPr/>
        </p:nvSpPr>
        <p:spPr>
          <a:xfrm>
            <a:off x="540000" y="3024000"/>
            <a:ext cx="2338560" cy="1350000"/>
          </a:xfrm>
          <a:prstGeom prst="rect">
            <a:avLst/>
          </a:prstGeom>
          <a:solidFill>
            <a:srgbClr val="b2b2b2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ATTENZIONE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CONSAPEVOLEZZA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AMPIE VEDUTE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04" name="CustomShape 4"/>
          <p:cNvSpPr/>
          <p:nvPr/>
        </p:nvSpPr>
        <p:spPr>
          <a:xfrm>
            <a:off x="720000" y="2304000"/>
            <a:ext cx="9358560" cy="178560"/>
          </a:xfrm>
          <a:custGeom>
            <a:avLst/>
            <a:gdLst/>
            <a:ahLst/>
            <a:rect l="l" t="t" r="r" b="b"/>
            <a:pathLst>
              <a:path w="26002" h="502">
                <a:moveTo>
                  <a:pt x="0" y="125"/>
                </a:moveTo>
                <a:lnTo>
                  <a:pt x="19500" y="125"/>
                </a:lnTo>
                <a:lnTo>
                  <a:pt x="19500" y="0"/>
                </a:lnTo>
                <a:lnTo>
                  <a:pt x="26001" y="250"/>
                </a:lnTo>
                <a:lnTo>
                  <a:pt x="19500" y="501"/>
                </a:lnTo>
                <a:lnTo>
                  <a:pt x="19500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5"/>
          <p:cNvSpPr/>
          <p:nvPr/>
        </p:nvSpPr>
        <p:spPr>
          <a:xfrm>
            <a:off x="6064560" y="1609560"/>
            <a:ext cx="3654000" cy="754560"/>
          </a:xfrm>
          <a:custGeom>
            <a:avLst/>
            <a:gdLst/>
            <a:ahLst/>
            <a:rect l="l" t="t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6"/>
          <p:cNvSpPr/>
          <p:nvPr/>
        </p:nvSpPr>
        <p:spPr>
          <a:xfrm>
            <a:off x="3420000" y="3024000"/>
            <a:ext cx="5038560" cy="1438560"/>
          </a:xfrm>
          <a:prstGeom prst="rect">
            <a:avLst/>
          </a:prstGeom>
          <a:solidFill>
            <a:srgbClr val="ddddd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LEADERSHIP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LAVORO IN GRUPPO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COMUNICARE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07" name="CustomShape 7"/>
          <p:cNvSpPr/>
          <p:nvPr/>
        </p:nvSpPr>
        <p:spPr>
          <a:xfrm>
            <a:off x="8820000" y="3024000"/>
            <a:ext cx="1978560" cy="1438560"/>
          </a:xfrm>
          <a:prstGeom prst="rect">
            <a:avLst/>
          </a:prstGeom>
          <a:solidFill>
            <a:srgbClr val="eeeee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RESILIENZA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IMPARAE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08" name="CustomShape 8"/>
          <p:cNvSpPr/>
          <p:nvPr/>
        </p:nvSpPr>
        <p:spPr>
          <a:xfrm>
            <a:off x="8100000" y="4644000"/>
            <a:ext cx="2878560" cy="11145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CONSCENZE SPECIFICHE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CULTURA TECNICA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09" name="CustomShape 9"/>
          <p:cNvSpPr/>
          <p:nvPr/>
        </p:nvSpPr>
        <p:spPr>
          <a:xfrm>
            <a:off x="5673960" y="5044680"/>
            <a:ext cx="22320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HARD SKILL   ==&gt;&gt;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10" name="CustomShape 10"/>
          <p:cNvSpPr/>
          <p:nvPr/>
        </p:nvSpPr>
        <p:spPr>
          <a:xfrm>
            <a:off x="720000" y="4680000"/>
            <a:ext cx="4498560" cy="14385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IL GRANDE DILEMMA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INNOVATORE  &lt;==&gt;&gt; INGESTIBILE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869640" y="720000"/>
            <a:ext cx="397800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>
            <a:off x="864720" y="2160000"/>
            <a:ext cx="10294560" cy="29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OGNI INNOVAZIONE E’ DIVERSA DA TUTTE LE PRECEDENTI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NON BASTA ESSERE INNOVATIVI (persona, azienda,...paese)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BISOGNA ESSERE METODICAMENTE  SISTEMATICAMENTE CONTINUAMENTE INNOVATIVI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( persona, azienda,.. paese)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L’INNOVAZIONE SISTEMATICA SI BASA SU PROFONDE CONOSCENZE NON SUL CASO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 TANTOMENO SULL’IGNORANZA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4038480" y="6426360"/>
            <a:ext cx="41119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CustomShape 2"/>
          <p:cNvSpPr/>
          <p:nvPr/>
        </p:nvSpPr>
        <p:spPr>
          <a:xfrm>
            <a:off x="0" y="100080"/>
            <a:ext cx="12189240" cy="173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Grazie a tutti </a:t>
            </a:r>
            <a:endParaRPr b="0" lang="it-IT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per l’attenzione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615" name="CustomShape 3"/>
          <p:cNvSpPr/>
          <p:nvPr/>
        </p:nvSpPr>
        <p:spPr>
          <a:xfrm>
            <a:off x="2944080" y="3184560"/>
            <a:ext cx="3985200" cy="91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MARIO SALMON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WWW.SALMON.IT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MASALMON@TIN.IT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523880" y="-3240"/>
            <a:ext cx="10665360" cy="198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ROBOT DI MONTAGGIO SIGMA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28D42E-587D-4219-9F55-FB46D2F8AA1C}" type="slidenum"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400" spc="-1" strike="noStrike">
              <a:latin typeface="Arial"/>
            </a:endParaRPr>
          </a:p>
        </p:txBody>
      </p:sp>
      <p:grpSp>
        <p:nvGrpSpPr>
          <p:cNvPr id="164" name="Group 3"/>
          <p:cNvGrpSpPr/>
          <p:nvPr/>
        </p:nvGrpSpPr>
        <p:grpSpPr>
          <a:xfrm>
            <a:off x="212760" y="2211480"/>
            <a:ext cx="3192480" cy="1702080"/>
            <a:chOff x="212760" y="2211480"/>
            <a:chExt cx="3192480" cy="1702080"/>
          </a:xfrm>
        </p:grpSpPr>
        <p:pic>
          <p:nvPicPr>
            <p:cNvPr id="165" name="Picture 7_1" descr="http://www.salmon.it/images/Senza%20titolo-1.jpg"/>
            <p:cNvPicPr/>
            <p:nvPr/>
          </p:nvPicPr>
          <p:blipFill>
            <a:blip r:embed="rId1"/>
            <a:stretch/>
          </p:blipFill>
          <p:spPr>
            <a:xfrm>
              <a:off x="306720" y="2211480"/>
              <a:ext cx="3098520" cy="1702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6" name="CustomShape 4"/>
            <p:cNvSpPr/>
            <p:nvPr/>
          </p:nvSpPr>
          <p:spPr>
            <a:xfrm>
              <a:off x="212760" y="2211480"/>
              <a:ext cx="3098520" cy="168516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7" name="CustomShape 5"/>
          <p:cNvSpPr/>
          <p:nvPr/>
        </p:nvSpPr>
        <p:spPr>
          <a:xfrm>
            <a:off x="3597120" y="2355840"/>
            <a:ext cx="768060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ANNI 70: ALLA OLIVETTI: IL PRIMO ROBOT DI MONTAGGIO CON SENSORI E CON  NUOVO LINGUAGGIO DI PROGRAMMAZIONE  SIGLA(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68" name="Segnale acust. registr._1" descr=""/>
          <p:cNvPicPr/>
          <p:nvPr/>
        </p:nvPicPr>
        <p:blipFill>
          <a:blip r:embed="rId2"/>
          <a:stretch/>
        </p:blipFill>
        <p:spPr>
          <a:xfrm>
            <a:off x="5932440" y="2376360"/>
            <a:ext cx="324360" cy="24156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6"/>
          <p:cNvSpPr/>
          <p:nvPr/>
        </p:nvSpPr>
        <p:spPr>
          <a:xfrm>
            <a:off x="396720" y="4251240"/>
            <a:ext cx="2134080" cy="1095840"/>
          </a:xfrm>
          <a:custGeom>
            <a:avLst/>
            <a:gdLst/>
            <a:ahLst/>
            <a:rect l="l" t="t" r="r" b="b"/>
            <a:pathLst>
              <a:path w="5938" h="3054">
                <a:moveTo>
                  <a:pt x="0" y="0"/>
                </a:moveTo>
                <a:lnTo>
                  <a:pt x="4412" y="0"/>
                </a:lnTo>
                <a:lnTo>
                  <a:pt x="5937" y="1526"/>
                </a:lnTo>
                <a:lnTo>
                  <a:pt x="4412" y="3053"/>
                </a:lnTo>
                <a:lnTo>
                  <a:pt x="0" y="3053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MONTAGGIO FLESSIBILE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2209680" y="4191120"/>
            <a:ext cx="2246760" cy="1094040"/>
          </a:xfrm>
          <a:custGeom>
            <a:avLst/>
            <a:gdLst/>
            <a:ahLst/>
            <a:rect l="l" t="t" r="r" b="b"/>
            <a:pathLst>
              <a:path w="6251" h="3049">
                <a:moveTo>
                  <a:pt x="0" y="0"/>
                </a:moveTo>
                <a:lnTo>
                  <a:pt x="4725" y="0"/>
                </a:lnTo>
                <a:lnTo>
                  <a:pt x="6250" y="1524"/>
                </a:lnTo>
                <a:lnTo>
                  <a:pt x="4725" y="3048"/>
                </a:lnTo>
                <a:lnTo>
                  <a:pt x="0" y="3048"/>
                </a:lnTo>
                <a:lnTo>
                  <a:pt x="1524" y="1524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VINCOLI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PRINCIPI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1" name="CustomShape 8"/>
          <p:cNvSpPr/>
          <p:nvPr/>
        </p:nvSpPr>
        <p:spPr>
          <a:xfrm>
            <a:off x="4084560" y="4191120"/>
            <a:ext cx="2495880" cy="1124280"/>
          </a:xfrm>
          <a:custGeom>
            <a:avLst/>
            <a:gdLst/>
            <a:ahLst/>
            <a:rect l="l" t="t" r="r" b="b"/>
            <a:pathLst>
              <a:path w="6943" h="3133">
                <a:moveTo>
                  <a:pt x="0" y="0"/>
                </a:moveTo>
                <a:lnTo>
                  <a:pt x="5375" y="0"/>
                </a:lnTo>
                <a:lnTo>
                  <a:pt x="6942" y="1566"/>
                </a:lnTo>
                <a:lnTo>
                  <a:pt x="5375" y="3132"/>
                </a:lnTo>
                <a:lnTo>
                  <a:pt x="0" y="3132"/>
                </a:lnTo>
                <a:lnTo>
                  <a:pt x="1566" y="1566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COMPUTERLEETTRONICA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MOTORI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2" name="Line 9"/>
          <p:cNvSpPr/>
          <p:nvPr/>
        </p:nvSpPr>
        <p:spPr>
          <a:xfrm flipV="1">
            <a:off x="0" y="5288040"/>
            <a:ext cx="10801440" cy="4608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0"/>
          <p:cNvSpPr/>
          <p:nvPr/>
        </p:nvSpPr>
        <p:spPr>
          <a:xfrm>
            <a:off x="6156360" y="4221000"/>
            <a:ext cx="2298960" cy="1094400"/>
          </a:xfrm>
          <a:custGeom>
            <a:avLst/>
            <a:gdLst/>
            <a:ahLst/>
            <a:rect l="l" t="t" r="r" b="b"/>
            <a:pathLst>
              <a:path w="6396" h="3050">
                <a:moveTo>
                  <a:pt x="0" y="0"/>
                </a:moveTo>
                <a:lnTo>
                  <a:pt x="4870" y="0"/>
                </a:lnTo>
                <a:lnTo>
                  <a:pt x="6395" y="1524"/>
                </a:lnTo>
                <a:lnTo>
                  <a:pt x="4870" y="3049"/>
                </a:lnTo>
                <a:lnTo>
                  <a:pt x="0" y="3049"/>
                </a:lnTo>
                <a:lnTo>
                  <a:pt x="1524" y="1524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MODELLOLENTO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4" name="CustomShape 11"/>
          <p:cNvSpPr/>
          <p:nvPr/>
        </p:nvSpPr>
        <p:spPr>
          <a:xfrm>
            <a:off x="8061480" y="4221000"/>
            <a:ext cx="2192400" cy="1126080"/>
          </a:xfrm>
          <a:custGeom>
            <a:avLst/>
            <a:gdLst/>
            <a:ahLst/>
            <a:rect l="l" t="t" r="r" b="b"/>
            <a:pathLst>
              <a:path w="6100" h="3138">
                <a:moveTo>
                  <a:pt x="0" y="0"/>
                </a:moveTo>
                <a:lnTo>
                  <a:pt x="4531" y="0"/>
                </a:lnTo>
                <a:lnTo>
                  <a:pt x="6099" y="1568"/>
                </a:lnTo>
                <a:lnTo>
                  <a:pt x="4531" y="3137"/>
                </a:lnTo>
                <a:lnTo>
                  <a:pt x="0" y="3137"/>
                </a:lnTo>
                <a:lnTo>
                  <a:pt x="1567" y="1568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PRODUZ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VENDITA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5" name="CustomShape 12"/>
          <p:cNvSpPr/>
          <p:nvPr/>
        </p:nvSpPr>
        <p:spPr>
          <a:xfrm>
            <a:off x="9875880" y="4282920"/>
            <a:ext cx="2283120" cy="1018080"/>
          </a:xfrm>
          <a:custGeom>
            <a:avLst/>
            <a:gdLst/>
            <a:ahLst/>
            <a:rect l="l" t="t" r="r" b="b"/>
            <a:pathLst>
              <a:path w="6352" h="2838">
                <a:moveTo>
                  <a:pt x="0" y="0"/>
                </a:moveTo>
                <a:lnTo>
                  <a:pt x="4932" y="0"/>
                </a:lnTo>
                <a:lnTo>
                  <a:pt x="6351" y="1418"/>
                </a:lnTo>
                <a:lnTo>
                  <a:pt x="4932" y="2837"/>
                </a:lnTo>
                <a:lnTo>
                  <a:pt x="0" y="2837"/>
                </a:lnTo>
                <a:lnTo>
                  <a:pt x="1418" y="1418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SPINN OFF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OSAI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6" name="TextShape 13"/>
          <p:cNvSpPr txBox="1"/>
          <p:nvPr/>
        </p:nvSpPr>
        <p:spPr>
          <a:xfrm>
            <a:off x="330840" y="5636880"/>
            <a:ext cx="7241400" cy="48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it-IT" sz="1400" spc="-1" strike="noStrike">
                <a:latin typeface="Arial"/>
                <a:hlinkClick r:id="rId3"/>
              </a:rPr>
              <a:t>https://www.facebook.com/campusmanzoni/videos/447344613192130</a:t>
            </a:r>
            <a:endParaRPr b="0" lang="it-IT" sz="1400" spc="-1" strike="noStrike">
              <a:latin typeface="Arial"/>
            </a:endParaRPr>
          </a:p>
          <a:p>
            <a:endParaRPr b="0" lang="it-IT" sz="1400" spc="-1" strike="noStrike">
              <a:latin typeface="Arial"/>
            </a:endParaRPr>
          </a:p>
        </p:txBody>
      </p:sp>
      <p:sp>
        <p:nvSpPr>
          <p:cNvPr id="177" name="TextShape 14"/>
          <p:cNvSpPr txBox="1"/>
          <p:nvPr/>
        </p:nvSpPr>
        <p:spPr>
          <a:xfrm>
            <a:off x="352440" y="5888880"/>
            <a:ext cx="942984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it-IT" sz="1400" spc="-1" strike="noStrike">
                <a:latin typeface="Arial"/>
              </a:rPr>
              <a:t>https://www.amazon.it/MARIO-SALMON-ANNI-70-INNOVAZIONE-ebook/dp/B017DGXDCA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27048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904760" y="-3240"/>
            <a:ext cx="1028412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PACKAGING 500  pz/min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038480" y="6426360"/>
            <a:ext cx="41119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Picture 9_1" descr="http://www.salmon.it/images/cosefatte4.jpg"/>
          <p:cNvPicPr/>
          <p:nvPr/>
        </p:nvPicPr>
        <p:blipFill>
          <a:blip r:embed="rId1"/>
          <a:stretch/>
        </p:blipFill>
        <p:spPr>
          <a:xfrm>
            <a:off x="338040" y="2079720"/>
            <a:ext cx="3123000" cy="204804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762120" y="6508800"/>
            <a:ext cx="284184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5"/>
          <p:cNvSpPr/>
          <p:nvPr/>
        </p:nvSpPr>
        <p:spPr>
          <a:xfrm>
            <a:off x="3703680" y="2513160"/>
            <a:ext cx="7726680" cy="64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ANNI 80: ALLA SASIB :MACCHINA DI IMBALLAGGIO MECCATRONICA OPERANTE A 500 PZ/MIN.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8763120" y="650880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59D112-CB01-45A3-BDC4-AAAB500FF6EF}" type="slidenum"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122400" y="4373640"/>
            <a:ext cx="2133720" cy="1302120"/>
          </a:xfrm>
          <a:custGeom>
            <a:avLst/>
            <a:gdLst/>
            <a:ahLst/>
            <a:rect l="l" t="t" r="r" b="b"/>
            <a:pathLst>
              <a:path w="5936" h="3627">
                <a:moveTo>
                  <a:pt x="0" y="0"/>
                </a:moveTo>
                <a:lnTo>
                  <a:pt x="4123" y="0"/>
                </a:lnTo>
                <a:lnTo>
                  <a:pt x="5935" y="1813"/>
                </a:lnTo>
                <a:lnTo>
                  <a:pt x="4123" y="3626"/>
                </a:lnTo>
                <a:lnTo>
                  <a:pt x="0" y="3626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PRESTAZIONI CONCORRENZA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1828800" y="4313160"/>
            <a:ext cx="2527560" cy="1302120"/>
          </a:xfrm>
          <a:custGeom>
            <a:avLst/>
            <a:gdLst/>
            <a:ahLst/>
            <a:rect l="l" t="t" r="r" b="b"/>
            <a:pathLst>
              <a:path w="7031" h="3627">
                <a:moveTo>
                  <a:pt x="0" y="0"/>
                </a:moveTo>
                <a:lnTo>
                  <a:pt x="5216" y="0"/>
                </a:lnTo>
                <a:lnTo>
                  <a:pt x="7030" y="1813"/>
                </a:lnTo>
                <a:lnTo>
                  <a:pt x="5216" y="3626"/>
                </a:lnTo>
                <a:lnTo>
                  <a:pt x="0" y="3626"/>
                </a:lnTo>
                <a:lnTo>
                  <a:pt x="1813" y="1813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TEAM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TECNOLOGIE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7" name="CustomShape 9"/>
          <p:cNvSpPr/>
          <p:nvPr/>
        </p:nvSpPr>
        <p:spPr>
          <a:xfrm>
            <a:off x="3703680" y="4313160"/>
            <a:ext cx="2648160" cy="1338480"/>
          </a:xfrm>
          <a:custGeom>
            <a:avLst/>
            <a:gdLst/>
            <a:ahLst/>
            <a:rect l="l" t="t" r="r" b="b"/>
            <a:pathLst>
              <a:path w="7366" h="3728">
                <a:moveTo>
                  <a:pt x="0" y="0"/>
                </a:moveTo>
                <a:lnTo>
                  <a:pt x="5502" y="0"/>
                </a:lnTo>
                <a:lnTo>
                  <a:pt x="7365" y="1863"/>
                </a:lnTo>
                <a:lnTo>
                  <a:pt x="5502" y="3727"/>
                </a:lnTo>
                <a:lnTo>
                  <a:pt x="0" y="3727"/>
                </a:lnTo>
                <a:lnTo>
                  <a:pt x="1862" y="1863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PROGETTO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PROTOTIPO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8" name="CustomShape 10"/>
          <p:cNvSpPr/>
          <p:nvPr/>
        </p:nvSpPr>
        <p:spPr>
          <a:xfrm>
            <a:off x="5883120" y="4343400"/>
            <a:ext cx="2297520" cy="1302120"/>
          </a:xfrm>
          <a:custGeom>
            <a:avLst/>
            <a:gdLst/>
            <a:ahLst/>
            <a:rect l="l" t="t" r="r" b="b"/>
            <a:pathLst>
              <a:path w="6391" h="3627">
                <a:moveTo>
                  <a:pt x="0" y="0"/>
                </a:moveTo>
                <a:lnTo>
                  <a:pt x="4579" y="0"/>
                </a:lnTo>
                <a:lnTo>
                  <a:pt x="6390" y="1813"/>
                </a:lnTo>
                <a:lnTo>
                  <a:pt x="4579" y="3626"/>
                </a:lnTo>
                <a:lnTo>
                  <a:pt x="0" y="3626"/>
                </a:lnTo>
                <a:lnTo>
                  <a:pt x="1811" y="1813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PROVE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PROVE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9" name="CustomShape 11"/>
          <p:cNvSpPr/>
          <p:nvPr/>
        </p:nvSpPr>
        <p:spPr>
          <a:xfrm>
            <a:off x="7788240" y="4343400"/>
            <a:ext cx="2190960" cy="1338480"/>
          </a:xfrm>
          <a:custGeom>
            <a:avLst/>
            <a:gdLst/>
            <a:ahLst/>
            <a:rect l="l" t="t" r="r" b="b"/>
            <a:pathLst>
              <a:path w="6096" h="3728">
                <a:moveTo>
                  <a:pt x="0" y="0"/>
                </a:moveTo>
                <a:lnTo>
                  <a:pt x="4232" y="0"/>
                </a:lnTo>
                <a:lnTo>
                  <a:pt x="6095" y="1863"/>
                </a:lnTo>
                <a:lnTo>
                  <a:pt x="4232" y="3727"/>
                </a:lnTo>
                <a:lnTo>
                  <a:pt x="0" y="3727"/>
                </a:lnTo>
                <a:lnTo>
                  <a:pt x="1862" y="1863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SERIE DI 10 UNIYA’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90" name="CustomShape 12"/>
          <p:cNvSpPr/>
          <p:nvPr/>
        </p:nvSpPr>
        <p:spPr>
          <a:xfrm>
            <a:off x="9601200" y="4403880"/>
            <a:ext cx="2283120" cy="1211400"/>
          </a:xfrm>
          <a:custGeom>
            <a:avLst/>
            <a:gdLst/>
            <a:ahLst/>
            <a:rect l="l" t="t" r="r" b="b"/>
            <a:pathLst>
              <a:path w="6352" h="3375">
                <a:moveTo>
                  <a:pt x="0" y="0"/>
                </a:moveTo>
                <a:lnTo>
                  <a:pt x="4664" y="0"/>
                </a:lnTo>
                <a:lnTo>
                  <a:pt x="6351" y="1687"/>
                </a:lnTo>
                <a:lnTo>
                  <a:pt x="4664" y="3374"/>
                </a:lnTo>
                <a:lnTo>
                  <a:pt x="0" y="3374"/>
                </a:lnTo>
                <a:lnTo>
                  <a:pt x="1686" y="1687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OGGI IN PRODUZIONE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888920" y="492120"/>
            <a:ext cx="813132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000" spc="-1" strike="noStrike">
                <a:solidFill>
                  <a:srgbClr val="244061"/>
                </a:solidFill>
                <a:latin typeface="Arial"/>
                <a:ea typeface="Arial"/>
              </a:rPr>
              <a:t>CONTENUTI DELLA LEZIONE 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690480" y="4476600"/>
            <a:ext cx="1099080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3480">
              <a:lnSpc>
                <a:spcPct val="100000"/>
              </a:lnSpc>
              <a:buClr>
                <a:srgbClr val="244061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244061"/>
                </a:solidFill>
                <a:latin typeface="Calibri"/>
                <a:ea typeface="Arial"/>
              </a:rPr>
              <a:t>LA CAPACITÀ DI INNOVARE È UN FATTORE ESSENZIALE PER LE AZIENDE CHE VOGLIANO COMPETERE 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INNOVARE =ALTERARE L’ORDINE DELLE COSE STABILITE PER FAR COSE NUOVE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IL PROGRESSO È IMPOSSIBILE SENZA CAMBIAMENTO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11E1254-26AB-49E4-8114-197290D85CAF}" type="slidenum"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20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1167480" y="2620800"/>
            <a:ext cx="649908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PRIMA PARTE :     CARATTERISTICHE DELL’IINOVAZIONE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SECONDA PARTE: MODELLI DEL PROCESSO DI INNOVAZIONE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30440" y="-3240"/>
            <a:ext cx="8288640" cy="18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5400" spc="-1" strike="noStrike">
                <a:solidFill>
                  <a:srgbClr val="000000"/>
                </a:solidFill>
                <a:latin typeface="Calibri Light"/>
                <a:ea typeface="DejaVu Sans"/>
              </a:rPr>
              <a:t>L’OPPOSTO DI INNOVAZIONE</a:t>
            </a:r>
            <a:br/>
            <a:r>
              <a:rPr b="1" lang="it-IT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COME ACCADE SPESSO PER CAPIRE BENE IL SIGNIFICATO DI UNA PAROLA E’ UTILE PENSARE  AL SIGNIFICATO  DEL SUO OPPOSTO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008000" y="2009880"/>
            <a:ext cx="10172880" cy="259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L’OPPOSTO DI INNOVAZIONE SIGNIFICA</a:t>
            </a:r>
            <a:endParaRPr b="0" lang="it-IT" sz="24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STATUS QUO, REAZIONE, 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NON “RINNOVARE” IL CATALOGO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NON MODIFICARE LA STRUTTURA AZIENDALE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NON MODIFICARE IL PROCESSO PRODUTTIVO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NON ESEGUIRE NUOVI ESPERIMENTI MA RIPETERE QUELLI PRECEDENTI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NON ENTRARE IN NUOVI MERCATI, NON CERCARE NUOVI SETTORI / CLIENTI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LEGGERE LIBRI E NON RIVISTE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0" y="644508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27/05/2019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50FC0B-EC20-4F22-90B9-0A6D5819E4A8}" type="slidenum"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1020600" y="4853160"/>
            <a:ext cx="10162080" cy="10080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CHI NON INNOVA E ASPETTA CHE GLI ALTRI LO FACCIANO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QUANDO SE NE ACCORGE E , SPESSO, TROPPO TARDI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541160" y="366480"/>
            <a:ext cx="10120680" cy="8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L’INNOVAZIONE: DEFINIZIONE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816120" y="1935000"/>
            <a:ext cx="10534680" cy="131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>
            <a:solidFill>
              <a:srgbClr val="ff4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L'INNOVAZIONE È L’IMPLEMENTAZIONE PROFITTEVOLE,  NUOVA O SIGNIFICATIVAMENTE MIGLIORATA, DI  UN BENE,  UN SERVIZIO , UN PROCESSO, UN NUOVO METODO DI MARKETING O UN NUOVO METODO ORGANIZZATIVO IN AMBITO DI BUSINESS, LUOGO DI LAVORO O RELAZIONI ESTERNE . ….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2238840" y="4965840"/>
            <a:ext cx="573336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marL="457200" indent="-454320">
              <a:lnSpc>
                <a:spcPct val="100000"/>
              </a:lnSpc>
              <a:tabLst>
                <a:tab algn="l" pos="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DUE  LE CARATTERISTICHE  FONDAMENTALI:</a:t>
            </a:r>
            <a:endParaRPr b="0" lang="it-IT" sz="2000" spc="-1" strike="noStrike">
              <a:latin typeface="Arial"/>
            </a:endParaRPr>
          </a:p>
          <a:p>
            <a:pPr lvl="1" marL="914400" indent="-4543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ESSERE ORIGINALE , NUOVA</a:t>
            </a:r>
            <a:endParaRPr b="0" lang="it-IT" sz="2000" spc="-1" strike="noStrike">
              <a:latin typeface="Arial"/>
            </a:endParaRPr>
          </a:p>
          <a:p>
            <a:pPr lvl="1" marL="914400" indent="-4543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ESSERE UTILE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719280" y="3551400"/>
            <a:ext cx="10373040" cy="10080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it-IT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È DA CONSIDERARSI INNOVAZIONE QUALUNQUE </a:t>
            </a:r>
            <a:r>
              <a:rPr b="1" i="1" lang="it-IT" sz="2000" spc="-1" strike="noStrike" u="sng">
                <a:solidFill>
                  <a:srgbClr val="ff0000"/>
                </a:solidFill>
                <a:uFillTx/>
                <a:latin typeface="Calibri"/>
                <a:ea typeface="DejaVu Sans"/>
              </a:rPr>
              <a:t>CAMBIAMENTO  NEL SISTEMA D’OFFERTA</a:t>
            </a:r>
            <a:r>
              <a:rPr b="1" i="1" lang="it-IT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 CHE MODIFICA (AUSPICABILMENTE IN MEGLIO – SIGNIFICANTLY IMPROVED SECONDO LA DEFINIZIONE ADOTTATA DALL’OECD  NEL 1997) IL </a:t>
            </a:r>
            <a:r>
              <a:rPr b="1" i="1" lang="it-IT" sz="2000" spc="-1" strike="noStrike" u="sng">
                <a:solidFill>
                  <a:srgbClr val="ff0000"/>
                </a:solidFill>
                <a:uFillTx/>
                <a:latin typeface="Calibri"/>
                <a:ea typeface="DejaVu Sans"/>
              </a:rPr>
              <a:t>VALORE PER IL MERCATO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-222480" y="6480000"/>
            <a:ext cx="2740320" cy="36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6"/>
          <p:cNvSpPr/>
          <p:nvPr/>
        </p:nvSpPr>
        <p:spPr>
          <a:xfrm>
            <a:off x="8610480" y="6356520"/>
            <a:ext cx="2740320" cy="3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AE4A12-BEFD-4804-BB21-5741DEBDECDD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Application>LibreOffice/7.0.1.2$Windows_X86_64 LibreOffice_project/7cbcfc562f6eb6708b5ff7d7397325de9e764452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2018-01-13T12:18:25Z</dcterms:created>
  <dc:creator>Ilaria Grossi</dc:creator>
  <dc:description/>
  <dc:language>it-IT</dc:language>
  <cp:lastModifiedBy/>
  <dcterms:modified xsi:type="dcterms:W3CDTF">2021-04-03T16:15:45Z</dcterms:modified>
  <cp:revision>34</cp:revision>
  <dc:subject/>
  <dc:title>Presentazione standard di PowerPoint</dc:title>
</cp:coreProperties>
</file>