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sldIdLst>
    <p:sldId id="256" r:id="rId4"/>
    <p:sldId id="261" r:id="rId5"/>
    <p:sldId id="270" r:id="rId6"/>
    <p:sldId id="272" r:id="rId7"/>
    <p:sldId id="271" r:id="rId8"/>
    <p:sldId id="273" r:id="rId9"/>
    <p:sldId id="277" r:id="rId10"/>
    <p:sldId id="274" r:id="rId11"/>
    <p:sldId id="275" r:id="rId12"/>
    <p:sldId id="276" r:id="rId13"/>
    <p:sldId id="278" r:id="rId14"/>
    <p:sldId id="279" r:id="rId15"/>
    <p:sldId id="280" r:id="rId16"/>
    <p:sldId id="281" r:id="rId17"/>
    <p:sldId id="283" r:id="rId18"/>
    <p:sldId id="285" r:id="rId19"/>
    <p:sldId id="284" r:id="rId20"/>
    <p:sldId id="25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5244" autoAdjust="0"/>
  </p:normalViewPr>
  <p:slideViewPr>
    <p:cSldViewPr snapToGrid="0">
      <p:cViewPr varScale="1">
        <p:scale>
          <a:sx n="78" d="100"/>
          <a:sy n="78" d="100"/>
        </p:scale>
        <p:origin x="350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A1B1B-EAC6-42C7-8F33-8429D2D266FB}" type="datetimeFigureOut">
              <a:rPr lang="it-IT" smtClean="0"/>
              <a:t>03/05/2021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05F37-FC3F-43F0-A080-B94C97DECF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43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E8569-9359-4CEE-AB0B-939173FC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76DC53-F946-4354-B9BC-2EB1C0FA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2B05A-B013-4099-9E0D-023C1790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2B869-7083-4A94-A05B-4E9DEEDB4FDC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65386-297D-4687-9A4F-DFBF4104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91DD-FAEF-4B63-9C08-D29B70C9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7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07EED-0C7D-4030-AFB0-FF76A395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8F031C-5182-4B89-9E23-E5D9A6510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3C0AFE-C269-415D-B850-209A4CB0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DB06-68DC-4D84-B683-BC956A14F14A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14AB7A-524C-4D42-A31B-FF31FA89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35105-DD7A-4BDD-BB63-ACE71D4D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98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47587-433F-45E0-AFCE-9DC4B820F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116EE1-1E3D-4157-87AE-F5CB1BBB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5AD82-6856-4723-8075-2E0204FF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46F2-2DC2-4B70-BE5C-6D61E3FE0C3E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16F76-EE45-48D6-AF08-0AD95A70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A6E8E9-0032-4D25-9E32-B784F977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928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F349F-2CD0-48D1-9AD9-20305B39F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E65BA0-19FC-4F87-883E-8A6C5BB0E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501B6F-7064-4F22-A4EF-D3D069EC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4D59C6-3839-4C49-B692-8727646E2030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B2EC67-72CE-4AD2-9A1F-D75ADFFA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6AFB34-6F4A-4322-A3D6-8B039A7B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671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84DFA-B2B8-4D36-8B55-C258892AC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31BF7F-D59F-4C54-BAA4-49A6BD322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31E6A9-C5A4-4D55-A790-0367E002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6DC32B-6984-40E3-9CAA-8A895EA586B6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0E3271-1E9D-4B45-97B8-BEC2C2FAE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96FC6E-7F65-4E81-850E-A2738470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273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2F6A47-9910-4895-8CEE-9E45E305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B6F497-8B4D-4CF5-B4C5-4FCBEB509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EA1D11-8AF5-4058-BE0E-5CBD354F04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9A71F2-AA80-4BBF-BD61-E712639CFB41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49096A-74C5-474A-B457-CEC31E67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FE410F-67F1-4C56-B738-55E66016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355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2EF8B6-6F07-4D44-BD92-8B485CDFA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D8D2FB-A240-438E-A999-28DCFCC23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BB1758E-DE27-425D-9EE4-12338DAB7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0B3AAD-A948-4361-BA35-7FAE36747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A543EC-0C97-4DFA-9FD0-51E40CAD8864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FE59D7-4E8B-437E-8CF8-C353AE04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B817F7-2D65-41AF-9DF4-FC30C95C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021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EFA3B-7590-42A5-B5AC-57C0B8C5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0C3E87-DCCA-4F07-9476-1434A8CBE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BCB7E6-590B-4E41-B073-FE0ABBB55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4A84D54-9FE3-4744-B101-AB06D329E3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5329E38-B52C-4970-8A51-C000915C5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04AEDC0-5F67-4CB0-88F8-DB5DC79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1E23E5-0EBC-46B6-873A-B8619641E48B}" type="datetime1">
              <a:rPr lang="it-IT" smtClean="0"/>
              <a:t>03/05/2021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3102D09-B6D7-41F8-8E68-59487ED71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BCA62EB-58CC-448F-9161-BDF0BF2BB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483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139B2-3529-4EE9-AAC7-02F4FEFA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14F8E1C-F9AB-4D13-A40C-F80D86484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CC0D7-4A75-4A01-B372-109072EB3F97}" type="datetime1">
              <a:rPr lang="it-IT" smtClean="0"/>
              <a:t>03/05/2021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116F32-53AA-4EEB-A658-5CF302DD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23EA10-1F31-4EE6-9D41-681C72F3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751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0ED2130-0450-4CB8-B7E6-FBE7BDDB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FB7CC2-5382-4574-9963-C4417D618636}" type="datetime1">
              <a:rPr lang="it-IT" smtClean="0"/>
              <a:t>03/05/2021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17DAFC5-6D3F-4B6D-8869-43E75160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F585F71-2CB0-44C7-8E8B-3328A0B2E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74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1D5C8-8A1E-43C5-A9E7-455DC9AC4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488E07-7506-4A96-817C-67489976E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EC1983-E99B-4FF2-B567-76895C2D5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F258F7-64A2-4D36-9B39-E46564220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529B5C-436D-4914-ADF8-6E8A4385B7BB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2F5E15-3BCC-4BCB-AB8E-86ACE499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DBBD2B-F66E-4814-9C37-FA87B400D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4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815E2B-1037-4D2C-B506-91AFFF27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8B7640-93B5-43BB-85DD-7BC284D00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A4C955-8736-454B-8B8C-C0B6EAAF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A6261-E3B1-4B20-8BA7-ADE565D9FECD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BB0DF-37C9-4D8F-A837-9912F1CD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23A973-6EB2-43C0-8817-D7CCBE9D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056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80B2B-58FD-4A96-A3A4-0595940B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05EAFE6-4F8F-4070-8168-19CE0FC51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A0E97E-6212-4136-869C-8A16974CA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706E81-55B1-459B-A926-6BA035E0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0DE3B4-0D66-431F-8F56-8D84B5B77D6D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6FEEB4-DBBE-45FF-B6E8-5E9DA5A9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220927-6AFD-4C45-9812-127A9BA9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672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F74FF-2AC7-4E27-BECF-BA86806E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55FBAA8-DAB4-4A86-B2E9-DDF45F645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208FE0-C2C6-4844-8FBE-21C6BB51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E5466E-83E6-4502-BB67-AC67AECE245F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5CA51B-2D69-4B21-8703-CB2CB53C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6D32BD-6F8D-4699-8327-C89CBB85B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713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B01E68F-9EDB-45E8-BCCB-43DEB36B6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693B175-3D2F-40B5-9055-63C40C71D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80641B-3302-40C8-80CD-A70D4AA5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2F35A1-A4CA-4521-982A-2A678C0E2123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FD81C-538F-475D-9C74-0F4C1518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C37785-A3D2-4DC8-8309-97F17D7E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1891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E8569-9359-4CEE-AB0B-939173FC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76DC53-F946-4354-B9BC-2EB1C0FA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2B05A-B013-4099-9E0D-023C1790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60911358-7EC4-422C-AB6C-89A1F3100F38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65386-297D-4687-9A4F-DFBF4104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91DD-FAEF-4B63-9C08-D29B70C9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03677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815E2B-1037-4D2C-B506-91AFFF27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8B7640-93B5-43BB-85DD-7BC284D00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A4C955-8736-454B-8B8C-C0B6EAAF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B3FDEF3B-1265-4093-B80C-36AF6D641484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BB0DF-37C9-4D8F-A837-9912F1CD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23A973-6EB2-43C0-8817-D7CCBE9D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8366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2286-9882-4FB4-96CE-BEF44931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4530EE-4E9A-4BAA-9B7C-9DB583EF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8F8310-8A49-426E-9855-F0EB0813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53DC86E3-E482-48D1-917F-092D06D4C84B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AA24A-1976-4F18-8E22-E05998CE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D3038-D426-42D8-BBAC-F1ED3B61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401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9AA37B-47B4-447D-A61E-0FC95FF8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5CDAD0-38AD-404E-B6B9-C7C5CF9F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505DE7-B3DE-4A23-9B24-0E8C27F63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B3F15C-C6F5-4A68-9E7C-3402C6AA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7B4DEDFF-25DD-4A06-8051-CA400DDF6032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1A9123-D0DE-4BC4-BC36-526289D1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C93F6C-8F30-4CA2-9ECE-D1561A70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6992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C68AA-482D-4EF5-9F05-4AC6F105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A6122B-096C-4528-BB74-89E13985A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95D95A-4E29-4260-A9AC-E3A6B67EC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2A42843-9BC3-4C79-AF13-888E82F7C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E3D45A-14EC-4C02-B935-10C5FA26B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96A8B3D-38C9-4D0F-8079-4DC33841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7AC11F74-A9FF-429E-AAE5-D1E77B2F6F0C}" type="datetime1">
              <a:rPr lang="it-IT" smtClean="0"/>
              <a:t>03/05/2021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585DDB-F2AE-4E24-A964-87D6D3D1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5B33C5-2DC9-4C3D-AAA3-D7D7D612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9112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712AC-2F2B-42D2-A074-926F0374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D9B153E-5CC3-41B1-ADBF-1825C8B5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CF71661A-9691-497F-89F6-3EEC0C64C7CB}" type="datetime1">
              <a:rPr lang="it-IT" smtClean="0"/>
              <a:t>03/05/2021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139811-DFC4-4281-A2ED-F82C301D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33621EB-B552-499A-B5B2-555E5555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3277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584611-BF99-497A-A3D6-84489A7B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601FBCE6-48FD-472A-8E12-70A59545F295}" type="datetime1">
              <a:rPr lang="it-IT" smtClean="0"/>
              <a:t>03/05/2021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D2C0FB-3F5B-4CA1-8137-C42CFE8C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0E04D9-8B99-4EAF-A082-617FD0D4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53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2286-9882-4FB4-96CE-BEF44931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4530EE-4E9A-4BAA-9B7C-9DB583EF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8F8310-8A49-426E-9855-F0EB0813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65D1-8696-4A34-928F-8590DBF6D8DE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AA24A-1976-4F18-8E22-E05998CE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D3038-D426-42D8-BBAC-F1ED3B61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9572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57568-3E61-4F21-B851-A5E5C109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337F2-6B0B-49CD-8735-B14428483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D8322C-9B24-4884-8570-48E478C00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EA9CBB-A1A4-47B3-8A12-E5B66A6F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34ED8227-AE99-4CE0-8062-075A10CA9B7F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189ABB-3CBC-494E-9A80-47F563F9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18B89C-45F6-4B9D-8FAF-508EFDA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6873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A07A-7D59-4653-B219-25228496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5D5C73-E2CB-453D-BF5B-CF133D320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6A9353-E10F-4D82-BF42-C4FA96787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1ACF9F-75AF-443B-B5A8-6DFD4BC7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1A7F66D4-221D-403F-A5C7-FB96BBF4E613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40E196-F452-4D08-84E1-298232204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68F4A8-AAB0-4F34-83A7-1BD4A651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9920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07EED-0C7D-4030-AFB0-FF76A395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8F031C-5182-4B89-9E23-E5D9A6510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3C0AFE-C269-415D-B850-209A4CB0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4D9C1A2D-619B-4577-B3EA-E5E0F7B11788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14AB7A-524C-4D42-A31B-FF31FA89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35105-DD7A-4BDD-BB63-ACE71D4D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2265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47587-433F-45E0-AFCE-9DC4B820F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116EE1-1E3D-4157-87AE-F5CB1BBB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5AD82-6856-4723-8075-2E0204FF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DA7B8C71-F7E3-4451-8207-BF7B416385CA}" type="datetime1">
              <a:rPr lang="it-IT" smtClean="0"/>
              <a:t>03/05/2021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16F76-EE45-48D6-AF08-0AD95A70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A6E8E9-0032-4D25-9E32-B784F977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4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9AA37B-47B4-447D-A61E-0FC95FF8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5CDAD0-38AD-404E-B6B9-C7C5CF9F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505DE7-B3DE-4A23-9B24-0E8C27F63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B3F15C-C6F5-4A68-9E7C-3402C6AA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3F39C-C1DF-47B9-983A-CCCB8EA7B25E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1A9123-D0DE-4BC4-BC36-526289D1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C93F6C-8F30-4CA2-9ECE-D1561A70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80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C68AA-482D-4EF5-9F05-4AC6F105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A6122B-096C-4528-BB74-89E13985A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95D95A-4E29-4260-A9AC-E3A6B67EC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2A42843-9BC3-4C79-AF13-888E82F7C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E3D45A-14EC-4C02-B935-10C5FA26B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96A8B3D-38C9-4D0F-8079-4DC33841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372D3-0E4F-4947-B147-2B81485127CF}" type="datetime1">
              <a:rPr lang="it-IT" smtClean="0"/>
              <a:t>03/05/2021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585DDB-F2AE-4E24-A964-87D6D3D1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5B33C5-2DC9-4C3D-AAA3-D7D7D612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622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712AC-2F2B-42D2-A074-926F0374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D9B153E-5CC3-41B1-ADBF-1825C8B5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1E49D-4699-4EF0-9442-96872D95A301}" type="datetime1">
              <a:rPr lang="it-IT" smtClean="0"/>
              <a:t>03/05/2021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139811-DFC4-4281-A2ED-F82C301D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33621EB-B552-499A-B5B2-555E5555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93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584611-BF99-497A-A3D6-84489A7B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CAB8-90F9-45A8-8374-EEBDFED58A56}" type="datetime1">
              <a:rPr lang="it-IT" smtClean="0"/>
              <a:t>03/05/2021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D2C0FB-3F5B-4CA1-8137-C42CFE8C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0E04D9-8B99-4EAF-A082-617FD0D4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79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57568-3E61-4F21-B851-A5E5C109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337F2-6B0B-49CD-8735-B14428483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D8322C-9B24-4884-8570-48E478C00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EA9CBB-A1A4-47B3-8A12-E5B66A6F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6EEC-C1B1-4FA3-9136-4A0E409E55DC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189ABB-3CBC-494E-9A80-47F563F9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18B89C-45F6-4B9D-8FAF-508EFDA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93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A07A-7D59-4653-B219-25228496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5D5C73-E2CB-453D-BF5B-CF133D320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6A9353-E10F-4D82-BF42-C4FA96787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1ACF9F-75AF-443B-B5A8-6DFD4BC7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0771-0819-465F-A3CF-1E5D8D645618}" type="datetime1">
              <a:rPr lang="it-IT" smtClean="0"/>
              <a:t>03/05/2021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40E196-F452-4D08-84E1-298232204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68F4A8-AAB0-4F34-83A7-1BD4A651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17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890E38EE-B3BF-49BE-874C-EBE8AF9EB0C7}"/>
              </a:ext>
            </a:extLst>
          </p:cNvPr>
          <p:cNvGrpSpPr/>
          <p:nvPr userDrawn="1"/>
        </p:nvGrpSpPr>
        <p:grpSpPr>
          <a:xfrm>
            <a:off x="0" y="6360459"/>
            <a:ext cx="12192000" cy="534117"/>
            <a:chOff x="0" y="6360459"/>
            <a:chExt cx="12192000" cy="534117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7128EFED-FACA-42C5-8FB0-F1099C2EB5D6}"/>
                </a:ext>
              </a:extLst>
            </p:cNvPr>
            <p:cNvSpPr/>
            <p:nvPr/>
          </p:nvSpPr>
          <p:spPr>
            <a:xfrm>
              <a:off x="0" y="6360459"/>
              <a:ext cx="12192000" cy="534117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57EE6C72-6391-4A47-9848-FFA9F711F576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17BCE3-D460-4F2A-BD59-1D7E5947D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985"/>
            <a:ext cx="10515600" cy="4101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8F88B4-AD99-4D8D-9B8B-742B2BD28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0" b="1" i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Bologna</a:t>
            </a:r>
            <a:r>
              <a:rPr lang="it-IT"/>
              <a:t>, </a:t>
            </a:r>
            <a:fld id="{A4A098EC-62B6-4ED8-A864-40DD73F6ABE7}" type="datetime1">
              <a:rPr lang="it-IT" smtClean="0"/>
              <a:t>03/05/2021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2D7776-2B7A-461D-A508-D6CF6545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22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 i="1">
                <a:solidFill>
                  <a:schemeClr val="bg1"/>
                </a:solidFill>
              </a:defRPr>
            </a:lvl1pPr>
          </a:lstStyle>
          <a:p>
            <a:r>
              <a:rPr lang="it-IT"/>
              <a:t>Nome e cognome</a:t>
            </a:r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A41E7BAB-7BB1-42BB-AC99-A71CCB32E71C}"/>
              </a:ext>
            </a:extLst>
          </p:cNvPr>
          <p:cNvGrpSpPr/>
          <p:nvPr userDrawn="1"/>
        </p:nvGrpSpPr>
        <p:grpSpPr>
          <a:xfrm>
            <a:off x="0" y="-3696"/>
            <a:ext cx="12046286" cy="1889500"/>
            <a:chOff x="0" y="-3696"/>
            <a:chExt cx="12046286" cy="1889500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394499BE-D26B-4C66-808B-A3CEFE5AC5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26" t="7059" r="26719" b="39990"/>
            <a:stretch/>
          </p:blipFill>
          <p:spPr>
            <a:xfrm>
              <a:off x="0" y="-3696"/>
              <a:ext cx="1444752" cy="1889499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1EF3971B-D0A2-4595-BD46-02E649151FBF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885804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674145CF-2A1C-4CE2-ABB3-E73B930C33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85804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CA9C1A96-26BD-409F-ADC5-13816669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496" y="289022"/>
              <a:ext cx="2354790" cy="924735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9DECEF9-91C8-4B5F-9A1A-B4076504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97"/>
            <a:ext cx="12192000" cy="1889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2488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o 16">
            <a:extLst>
              <a:ext uri="{FF2B5EF4-FFF2-40B4-BE49-F238E27FC236}">
                <a16:creationId xmlns:a16="http://schemas.microsoft.com/office/drawing/2014/main" id="{32BA6C71-C973-4FAB-AFD7-CC1E53315B7B}"/>
              </a:ext>
            </a:extLst>
          </p:cNvPr>
          <p:cNvGrpSpPr/>
          <p:nvPr userDrawn="1"/>
        </p:nvGrpSpPr>
        <p:grpSpPr>
          <a:xfrm>
            <a:off x="0" y="6360459"/>
            <a:ext cx="12192000" cy="497541"/>
            <a:chOff x="0" y="6360459"/>
            <a:chExt cx="12192000" cy="497541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A314380D-1D18-4FD7-B35F-D0D33AA9FC67}"/>
                </a:ext>
              </a:extLst>
            </p:cNvPr>
            <p:cNvSpPr/>
            <p:nvPr/>
          </p:nvSpPr>
          <p:spPr>
            <a:xfrm>
              <a:off x="0" y="6360459"/>
              <a:ext cx="12192000" cy="497541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BF8B4440-2E04-441E-A49F-09E1B5DF4562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A5C31B4B-B84E-4AFC-A3EF-C9EF781CEFA8}"/>
              </a:ext>
            </a:extLst>
          </p:cNvPr>
          <p:cNvGrpSpPr/>
          <p:nvPr userDrawn="1"/>
        </p:nvGrpSpPr>
        <p:grpSpPr>
          <a:xfrm>
            <a:off x="0" y="0"/>
            <a:ext cx="12084000" cy="1076326"/>
            <a:chOff x="0" y="0"/>
            <a:chExt cx="12084000" cy="1076326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4333ADB0-BDFC-4FB2-9395-2444CB36DD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81" t="7059" r="26719" b="36283"/>
            <a:stretch/>
          </p:blipFill>
          <p:spPr>
            <a:xfrm>
              <a:off x="0" y="4120"/>
              <a:ext cx="876299" cy="1072206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8923D8FE-5ACE-4CB0-9884-D7DB4F1FCF48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076325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11239208-CB3F-4F52-97FB-3A6DAC30D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076325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2992E689-3B1C-455C-AA05-FFA3BC688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04506" y="195342"/>
              <a:ext cx="1479494" cy="581003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87E683D-CB33-4F00-963D-FC1F8723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298" y="1"/>
            <a:ext cx="10369501" cy="1072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FB9E54D-5DCA-4328-95DC-585C009BE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67547"/>
            <a:ext cx="10515600" cy="4649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46A9ED-6234-4CE2-84D7-F64618A99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841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/>
              <a:t>Nome e cognome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A2DCD4-A3F1-44CA-9807-2D9FFED203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406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>
                <a:solidFill>
                  <a:schemeClr val="bg1"/>
                </a:solidFill>
              </a:defRPr>
            </a:lvl1pPr>
          </a:lstStyle>
          <a:p>
            <a:fld id="{D89C0F97-F6F2-412F-AE9A-A19DED3EBF8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49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890E38EE-B3BF-49BE-874C-EBE8AF9EB0C7}"/>
              </a:ext>
            </a:extLst>
          </p:cNvPr>
          <p:cNvGrpSpPr/>
          <p:nvPr userDrawn="1"/>
        </p:nvGrpSpPr>
        <p:grpSpPr>
          <a:xfrm>
            <a:off x="0" y="6360459"/>
            <a:ext cx="12192000" cy="534117"/>
            <a:chOff x="0" y="6360459"/>
            <a:chExt cx="12192000" cy="534117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7128EFED-FACA-42C5-8FB0-F1099C2EB5D6}"/>
                </a:ext>
              </a:extLst>
            </p:cNvPr>
            <p:cNvSpPr/>
            <p:nvPr/>
          </p:nvSpPr>
          <p:spPr>
            <a:xfrm>
              <a:off x="0" y="6360459"/>
              <a:ext cx="12192000" cy="534117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57EE6C72-6391-4A47-9848-FFA9F711F576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17BCE3-D460-4F2A-BD59-1D7E5947D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985"/>
            <a:ext cx="10515600" cy="4101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2D7776-2B7A-461D-A508-D6CF6545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22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 i="1">
                <a:solidFill>
                  <a:schemeClr val="bg1"/>
                </a:solidFill>
              </a:defRPr>
            </a:lvl1pPr>
          </a:lstStyle>
          <a:p>
            <a:r>
              <a:rPr lang="it-IT"/>
              <a:t>Nome e cognome</a:t>
            </a:r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A41E7BAB-7BB1-42BB-AC99-A71CCB32E71C}"/>
              </a:ext>
            </a:extLst>
          </p:cNvPr>
          <p:cNvGrpSpPr/>
          <p:nvPr userDrawn="1"/>
        </p:nvGrpSpPr>
        <p:grpSpPr>
          <a:xfrm>
            <a:off x="0" y="-3696"/>
            <a:ext cx="12046286" cy="1889500"/>
            <a:chOff x="0" y="-3696"/>
            <a:chExt cx="12046286" cy="1889500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394499BE-D26B-4C66-808B-A3CEFE5AC5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26" t="7059" r="26719" b="39990"/>
            <a:stretch/>
          </p:blipFill>
          <p:spPr>
            <a:xfrm>
              <a:off x="0" y="-3696"/>
              <a:ext cx="1444752" cy="1889499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1EF3971B-D0A2-4595-BD46-02E649151FBF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885804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674145CF-2A1C-4CE2-ABB3-E73B930C33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85804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CA9C1A96-26BD-409F-ADC5-13816669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496" y="289022"/>
              <a:ext cx="2354790" cy="924735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9DECEF9-91C8-4B5F-9A1A-B4076504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97"/>
            <a:ext cx="12192000" cy="1889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4664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1C998F-AF2F-48C6-A6DB-111C1A4F8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54155"/>
          </a:xfrm>
        </p:spPr>
        <p:txBody>
          <a:bodyPr>
            <a:normAutofit/>
          </a:bodyPr>
          <a:lstStyle/>
          <a:p>
            <a:r>
              <a:rPr lang="it-IT" sz="5400" dirty="0" err="1">
                <a:latin typeface="+mn-lt"/>
              </a:rPr>
              <a:t>Employability</a:t>
            </a:r>
            <a:br>
              <a:rPr lang="it-IT" sz="5400" dirty="0">
                <a:latin typeface="+mn-lt"/>
              </a:rPr>
            </a:br>
            <a:r>
              <a:rPr lang="it-IT" sz="3800" dirty="0">
                <a:latin typeface="+mn-lt"/>
              </a:rPr>
              <a:t>Come presentarsi nel mondo del lavoro</a:t>
            </a:r>
            <a:endParaRPr lang="it-IT" sz="5400" dirty="0">
              <a:latin typeface="+mn-lt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CE1FCB-B37D-4B7F-AB6B-D98484DBF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37933"/>
            <a:ext cx="12192000" cy="220624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sz="5000" b="1" dirty="0">
                <a:solidFill>
                  <a:prstClr val="black"/>
                </a:solidFill>
              </a:rPr>
              <a:t>Lavorare nella pubblica amministrazione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sz="5000" b="1" dirty="0">
                <a:solidFill>
                  <a:prstClr val="black"/>
                </a:solidFill>
              </a:rPr>
              <a:t>Esigenze, opportunità e prospettive</a:t>
            </a:r>
          </a:p>
          <a:p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BF1ADA-5BD1-4E6F-B92A-131D5507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Alessandro Bellini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AE5CAFA-CCAE-40C9-A535-DDA0EB6A5F53}"/>
              </a:ext>
            </a:extLst>
          </p:cNvPr>
          <p:cNvSpPr txBox="1"/>
          <p:nvPr/>
        </p:nvSpPr>
        <p:spPr>
          <a:xfrm>
            <a:off x="0" y="5544000"/>
            <a:ext cx="1219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/>
              <a:t>Scuola di Ingegneria e Architettura – Alma Mater </a:t>
            </a:r>
            <a:r>
              <a:rPr lang="it-IT" sz="2600" dirty="0" err="1"/>
              <a:t>Studiorum</a:t>
            </a:r>
            <a:r>
              <a:rPr lang="it-IT" sz="2600" dirty="0"/>
              <a:t> Università di Bologna</a:t>
            </a:r>
          </a:p>
          <a:p>
            <a:pPr algn="ctr"/>
            <a:r>
              <a:rPr lang="it-IT" sz="2600" dirty="0"/>
              <a:t>AA 2020/2021</a:t>
            </a:r>
          </a:p>
        </p:txBody>
      </p:sp>
    </p:spTree>
    <p:extLst>
      <p:ext uri="{BB962C8B-B14F-4D97-AF65-F5344CB8AC3E}">
        <p14:creationId xmlns:p14="http://schemas.microsoft.com/office/powerpoint/2010/main" val="107308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D783A-5FC7-4C5F-889E-6E036873B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 titoli di studio richiesti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B0993D-CC2F-4823-BBEF-B3AF848FD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Per l’accesso all’impiego pubblico sono richiesti i seguenti titoli di studio:</a:t>
            </a:r>
            <a:endParaRPr lang="it-IT" sz="1200" dirty="0"/>
          </a:p>
          <a:p>
            <a:pPr marL="514350" indent="-514350" algn="just">
              <a:buFont typeface="+mj-lt"/>
              <a:buAutoNum type="arabicParenR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D2B3AE9-5720-40BF-AF14-9F59EB94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C32DC5F-C30A-4E99-863C-E11C9228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10</a:t>
            </a:fld>
            <a:endParaRPr lang="it-IT"/>
          </a:p>
        </p:txBody>
      </p:sp>
      <p:graphicFrame>
        <p:nvGraphicFramePr>
          <p:cNvPr id="6" name="Tabella 6">
            <a:extLst>
              <a:ext uri="{FF2B5EF4-FFF2-40B4-BE49-F238E27FC236}">
                <a16:creationId xmlns:a16="http://schemas.microsoft.com/office/drawing/2014/main" id="{07A4930F-21DE-4809-AF0C-CF14FF41D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68012"/>
              </p:ext>
            </p:extLst>
          </p:nvPr>
        </p:nvGraphicFramePr>
        <p:xfrm>
          <a:off x="973281" y="2168076"/>
          <a:ext cx="10245437" cy="36106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69428">
                  <a:extLst>
                    <a:ext uri="{9D8B030D-6E8A-4147-A177-3AD203B41FA5}">
                      <a16:colId xmlns:a16="http://schemas.microsoft.com/office/drawing/2014/main" val="2399326734"/>
                    </a:ext>
                  </a:extLst>
                </a:gridCol>
                <a:gridCol w="5476009">
                  <a:extLst>
                    <a:ext uri="{9D8B030D-6E8A-4147-A177-3AD203B41FA5}">
                      <a16:colId xmlns:a16="http://schemas.microsoft.com/office/drawing/2014/main" val="162998652"/>
                    </a:ext>
                  </a:extLst>
                </a:gridCol>
              </a:tblGrid>
              <a:tr h="608442"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Profili amministrativi e amministrativo-contabili 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dirty="0">
                          <a:solidFill>
                            <a:schemeClr val="tx1"/>
                          </a:solidFill>
                        </a:rPr>
                        <a:t>Lauree delle Classi ad orientamento giuridico ed economico</a:t>
                      </a:r>
                      <a:endParaRPr lang="it-IT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493832"/>
                  </a:ext>
                </a:extLst>
              </a:tr>
              <a:tr h="869203">
                <a:tc>
                  <a:txBody>
                    <a:bodyPr/>
                    <a:lstStyle/>
                    <a:p>
                      <a:r>
                        <a:rPr lang="it-IT" sz="1800" b="1" dirty="0"/>
                        <a:t>Profili tecnici</a:t>
                      </a:r>
                      <a:r>
                        <a:rPr lang="it-IT" sz="1800" dirty="0"/>
                        <a:t> 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dirty="0"/>
                        <a:t>Lauree delle Classi di Ingegneria, Architettura, Pianificazione territoriale e urbanistica, Scienze agrarie, Scienze ambientali, Scienze geologiche</a:t>
                      </a:r>
                      <a:endParaRPr lang="it-IT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151018"/>
                  </a:ext>
                </a:extLst>
              </a:tr>
              <a:tr h="347681">
                <a:tc>
                  <a:txBody>
                    <a:bodyPr/>
                    <a:lstStyle/>
                    <a:p>
                      <a:r>
                        <a:rPr lang="it-IT" sz="1800" b="1" dirty="0"/>
                        <a:t>Profili informatici</a:t>
                      </a:r>
                      <a:endParaRPr lang="it-IT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Lauree delle Classi di Informatica e Sicurezza informatica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32641"/>
                  </a:ext>
                </a:extLst>
              </a:tr>
              <a:tr h="738859">
                <a:tc>
                  <a:txBody>
                    <a:bodyPr/>
                    <a:lstStyle/>
                    <a:p>
                      <a:r>
                        <a:rPr lang="it-IT" b="1" dirty="0"/>
                        <a:t>Personale addetto ai servizi educativi e scolastici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dirty="0"/>
                        <a:t>Lauree delle Classi di Scienze pedagogiche e Lauree attinenti alle materie dell’insegnamento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18725"/>
                  </a:ext>
                </a:extLst>
              </a:tr>
              <a:tr h="951566">
                <a:tc>
                  <a:txBody>
                    <a:bodyPr/>
                    <a:lstStyle/>
                    <a:p>
                      <a:pPr algn="just"/>
                      <a:r>
                        <a:rPr lang="it-IT" b="1" dirty="0"/>
                        <a:t>Personale addetto ai servizi sanitari e socio-sanitari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Lauree delle Classi di Medicina e Chirurgia, Veterinaria, Biologia, ecc.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01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530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478554-3376-4527-BCCC-DFC1B8F9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alla dirigenza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24736E-6793-466E-BF5F-5F67D3C4A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3400" dirty="0"/>
              <a:t>L’accesso alla dirigenza nella Pubblica Amministrazione è riservato a soggetti che abbiamo già maturato adeguate esperienze professionali.</a:t>
            </a:r>
          </a:p>
          <a:p>
            <a:pPr marL="0" indent="0" algn="just">
              <a:buNone/>
            </a:pPr>
            <a:r>
              <a:rPr lang="it-IT" sz="3400" dirty="0"/>
              <a:t>Mediamente, per l’accesso alla dirigenza occorrono 10 anni.</a:t>
            </a:r>
          </a:p>
          <a:p>
            <a:pPr marL="0" indent="0" algn="just">
              <a:buNone/>
            </a:pPr>
            <a:r>
              <a:rPr lang="it-IT" sz="3400" dirty="0"/>
              <a:t>L’alternativa per una crescita professionale più rapida è rappresentata dal Corso-concorso di formazione </a:t>
            </a:r>
            <a:r>
              <a:rPr lang="it-IT" sz="3400" dirty="0" err="1"/>
              <a:t>dirigen-ziale</a:t>
            </a:r>
            <a:r>
              <a:rPr lang="it-IT" sz="3400" dirty="0"/>
              <a:t> organizzato dalla Scuola Nazionale dell’</a:t>
            </a:r>
            <a:r>
              <a:rPr lang="it-IT" sz="3400" dirty="0" err="1"/>
              <a:t>Amministrazio</a:t>
            </a:r>
            <a:r>
              <a:rPr lang="it-IT" sz="3400" dirty="0"/>
              <a:t>-ne (SNA) giunto alla sua 8ª edizione.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325AE99-9A46-4833-BDAC-3D09D5A1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466C133-A96E-4837-B003-1B3761DDE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263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DFD4B9-5888-4496-899B-99472DF9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Il trattamento economico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FECE48-914F-4C23-B408-AC8E0A61D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Il trattamento economico del personale pubblico è ovviamente correlato alla posizione lavorativa assegnata</a:t>
            </a:r>
          </a:p>
          <a:p>
            <a:pPr marL="0" indent="0" algn="just">
              <a:buNone/>
            </a:pPr>
            <a:r>
              <a:rPr lang="it-IT" dirty="0"/>
              <a:t>Per il personale con inquadramento contrattuale impiegatizio (</a:t>
            </a:r>
            <a:r>
              <a:rPr lang="it-IT" b="1" dirty="0"/>
              <a:t>personale</a:t>
            </a:r>
            <a:r>
              <a:rPr lang="it-IT" dirty="0"/>
              <a:t> </a:t>
            </a:r>
            <a:r>
              <a:rPr lang="it-IT" b="1" dirty="0"/>
              <a:t>diplomato</a:t>
            </a:r>
            <a:r>
              <a:rPr lang="it-IT" dirty="0"/>
              <a:t>) lo stipendio annuo lordo (al netto degli oneri a carico del datore) ammonta a circa 23.000 euro (per uno stipendio di circa 1.750 lordi per 13 mensilità)</a:t>
            </a:r>
          </a:p>
          <a:p>
            <a:pPr marL="0" indent="0" algn="just">
              <a:buNone/>
            </a:pPr>
            <a:r>
              <a:rPr lang="it-IT" dirty="0"/>
              <a:t>Per il personale con inquadramento contrattuale </a:t>
            </a:r>
            <a:r>
              <a:rPr lang="it-IT" dirty="0" err="1"/>
              <a:t>funzionariale</a:t>
            </a:r>
            <a:r>
              <a:rPr lang="it-IT" dirty="0"/>
              <a:t> (</a:t>
            </a:r>
            <a:r>
              <a:rPr lang="it-IT" b="1" dirty="0"/>
              <a:t>personale laureato</a:t>
            </a:r>
            <a:r>
              <a:rPr lang="it-IT" dirty="0"/>
              <a:t>) lo stipendio annuo lordo (al netto degli oneri a carico del datore ammonta a circa 25.000 euro (per uno stipendio di circa 1.920 lordi euro per 13 mensilità).</a:t>
            </a:r>
          </a:p>
          <a:p>
            <a:pPr marL="0" indent="0" algn="just">
              <a:buNone/>
            </a:pPr>
            <a:r>
              <a:rPr lang="it-IT" dirty="0"/>
              <a:t>A tali somme, che costituiscono il trattamento base, vanno aggiunte le diverse voci di trattamento economico accessorio.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F86027F-687A-4146-8228-C6A823C5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E7C7336-3183-4CF9-BE7D-09B627A5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88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2FDB7-44E7-4182-BB53-E318A157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trattamento economico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8F28A-A84D-4EA8-A398-750A98D22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600" dirty="0"/>
              <a:t>N.B. Esistono differenze stipendiali non trascurabili tra i diversi Comparti di contrattazione.</a:t>
            </a:r>
          </a:p>
          <a:p>
            <a:pPr marL="0" indent="0" algn="just">
              <a:buNone/>
            </a:pPr>
            <a:r>
              <a:rPr lang="it-IT" sz="3600" dirty="0"/>
              <a:t>Le dinamiche salariali nel pubblico impiego sono legate ai rinnovi contrattuali, come nel privato, ed alle scelte della contrattazione decentrata integrativa aziendale.</a:t>
            </a:r>
          </a:p>
          <a:p>
            <a:pPr marL="0" indent="0" algn="just">
              <a:buNone/>
            </a:pPr>
            <a:r>
              <a:rPr lang="it-IT" sz="3600" dirty="0"/>
              <a:t>In particolare, la differenziazione retributiva e il principio della parità di trattamento.</a:t>
            </a:r>
          </a:p>
          <a:p>
            <a:pPr marL="0" indent="0" algn="just">
              <a:buNone/>
            </a:pPr>
            <a:r>
              <a:rPr lang="it-IT" sz="3600" dirty="0"/>
              <a:t>Il personale dirigenziale ha trattamento economico sensibilmente superiore completamente diverso.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6CEB216-E388-430C-8B67-9A4B732C1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59B09C5-F2C0-49C7-B723-2B4E02570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529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28710B-8A08-439D-B7EB-FBAB2DC3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carriera del dipendente pubblico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4CC641-B582-4275-BF75-7AAA74DD7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Le dinamiche di carriera nel pubblico impiego sono governate dal diritto pubblico.</a:t>
            </a:r>
          </a:p>
          <a:p>
            <a:pPr marL="0" indent="0" algn="just">
              <a:buNone/>
            </a:pPr>
            <a:r>
              <a:rPr lang="it-IT" sz="3600" dirty="0"/>
              <a:t>L’accesso alle categorie o aree superiori avviene solo mediante concorso.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05B1F7F-8737-40B2-9761-6C195E58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FAAD4B-C17F-4CF7-B0A1-D606281C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721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E4AB1E-9161-4C4D-B8E4-6C1A1EEE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Conclusioni: le ragioni di una scelta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E5B2FE-F48C-4033-AE52-B607BEA05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3400" b="1" dirty="0"/>
              <a:t>Perché lavorare nella Pubblica Amministrazione?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  <a:p>
            <a:pPr marL="446088" indent="-446088" algn="just">
              <a:spcBef>
                <a:spcPts val="0"/>
              </a:spcBef>
              <a:buFont typeface="+mj-lt"/>
              <a:buAutoNum type="arabicParenR"/>
            </a:pPr>
            <a:r>
              <a:rPr lang="it-IT" sz="3400" b="1" dirty="0"/>
              <a:t>La ricerca del </a:t>
            </a:r>
          </a:p>
          <a:p>
            <a:pPr marL="446088" indent="0" algn="just">
              <a:spcBef>
                <a:spcPts val="0"/>
              </a:spcBef>
              <a:buNone/>
            </a:pPr>
            <a:r>
              <a:rPr lang="it-IT" sz="3400" b="1" dirty="0"/>
              <a:t>posto fisso?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34093A-5EBF-4EB0-A000-B62402D1B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B6E505-CFA3-498F-878C-E959D44E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15</a:t>
            </a:fld>
            <a:endParaRPr lang="it-IT"/>
          </a:p>
        </p:txBody>
      </p:sp>
      <p:pic>
        <p:nvPicPr>
          <p:cNvPr id="2052" name="Picture 4" descr="Il coraggio che manca a Checco Zalone - Christian Raimo - Internazionale">
            <a:extLst>
              <a:ext uri="{FF2B5EF4-FFF2-40B4-BE49-F238E27FC236}">
                <a16:creationId xmlns:a16="http://schemas.microsoft.com/office/drawing/2014/main" id="{E0C1BF8E-4BB5-4ECF-BF82-D061C5D05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964" y="2192482"/>
            <a:ext cx="6151418" cy="372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363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F07D1-9054-4425-9743-BA6D4344A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Conclusioni: le ragioni di una scelta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9AF2C0-35B3-44EC-B4DF-9368B5A09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1267547"/>
            <a:ext cx="10938164" cy="4649669"/>
          </a:xfrm>
        </p:spPr>
        <p:txBody>
          <a:bodyPr/>
          <a:lstStyle/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  <a:p>
            <a:pPr marL="446088" indent="-446088">
              <a:spcBef>
                <a:spcPts val="0"/>
              </a:spcBef>
              <a:buFont typeface="+mj-lt"/>
              <a:buAutoNum type="arabicParenR" startAt="2"/>
            </a:pPr>
            <a:r>
              <a:rPr lang="it-IT" sz="2800" b="1" dirty="0"/>
              <a:t>I nostri «talenti» messi a</a:t>
            </a:r>
          </a:p>
          <a:p>
            <a:pPr marL="446088" indent="0">
              <a:spcBef>
                <a:spcPts val="0"/>
              </a:spcBef>
              <a:buNone/>
            </a:pPr>
            <a:r>
              <a:rPr lang="it-IT" sz="2800" b="1" dirty="0"/>
              <a:t>disposizione della collettività.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5DF1405-9039-4BCF-AFBD-1BA84AE90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Nome e cognome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973EBBB-2657-41A5-AAD6-8BF4F237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16</a:t>
            </a:fld>
            <a:endParaRPr lang="it-IT"/>
          </a:p>
        </p:txBody>
      </p:sp>
      <p:pic>
        <p:nvPicPr>
          <p:cNvPr id="7" name="Picture 2" descr="La parabola dei talenti">
            <a:extLst>
              <a:ext uri="{FF2B5EF4-FFF2-40B4-BE49-F238E27FC236}">
                <a16:creationId xmlns:a16="http://schemas.microsoft.com/office/drawing/2014/main" id="{1CFB707F-4E2E-4ACC-8F27-1295008D1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432" y="1563407"/>
            <a:ext cx="5582652" cy="435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54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86B9C-6571-444C-829D-EABBDBC5C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Conclusioni: le ragioni di una scelta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5E0821-0705-4F6B-935E-765D9F153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sz="2800" dirty="0"/>
          </a:p>
          <a:p>
            <a:pPr marL="363538" indent="-363538" algn="just">
              <a:spcBef>
                <a:spcPts val="0"/>
              </a:spcBef>
              <a:buFont typeface="+mj-lt"/>
              <a:buAutoNum type="arabicParenR" startAt="3"/>
            </a:pPr>
            <a:r>
              <a:rPr lang="it-IT" sz="2800" b="1" dirty="0"/>
              <a:t>La partecipazione </a:t>
            </a:r>
          </a:p>
          <a:p>
            <a:pPr marL="363538" indent="0" algn="just">
              <a:spcBef>
                <a:spcPts val="0"/>
              </a:spcBef>
              <a:buNone/>
            </a:pPr>
            <a:r>
              <a:rPr lang="it-IT" b="1" dirty="0"/>
              <a:t>a</a:t>
            </a:r>
            <a:r>
              <a:rPr lang="it-IT" sz="2800" b="1" dirty="0"/>
              <a:t>lla governance del</a:t>
            </a:r>
          </a:p>
          <a:p>
            <a:pPr marL="363538" indent="0" algn="just">
              <a:spcBef>
                <a:spcPts val="0"/>
              </a:spcBef>
              <a:buNone/>
            </a:pPr>
            <a:r>
              <a:rPr lang="it-IT" b="1" dirty="0"/>
              <a:t>Sistema Paese</a:t>
            </a:r>
            <a:r>
              <a:rPr lang="it-IT" sz="2800" b="1" dirty="0"/>
              <a:t> e</a:t>
            </a:r>
          </a:p>
          <a:p>
            <a:pPr marL="363538" indent="0" algn="just">
              <a:spcBef>
                <a:spcPts val="0"/>
              </a:spcBef>
              <a:buNone/>
            </a:pPr>
            <a:r>
              <a:rPr lang="it-IT" sz="2800" b="1" dirty="0"/>
              <a:t>dei Servizi pubblici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FF2E3FC-905E-4509-B77F-99F74FECF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00BFE49-5F5B-43AE-9A0E-20E5297F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17</a:t>
            </a:fld>
            <a:endParaRPr lang="it-IT"/>
          </a:p>
        </p:txBody>
      </p:sp>
      <p:pic>
        <p:nvPicPr>
          <p:cNvPr id="1026" name="Picture 2" descr="Immagine Vettoriale Suggeritore, Illustrazioni Vettoriali Suggeritore |  Depositphotos">
            <a:extLst>
              <a:ext uri="{FF2B5EF4-FFF2-40B4-BE49-F238E27FC236}">
                <a16:creationId xmlns:a16="http://schemas.microsoft.com/office/drawing/2014/main" id="{68B97AAE-FAC6-4A2C-9045-DD1EE98E4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735" y="1445342"/>
            <a:ext cx="5250425" cy="43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464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BDAEDB-27CB-4D33-80C9-DCB514C28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Alessandro Bellini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654FD16-631A-45C9-93FB-53F06C228017}"/>
              </a:ext>
            </a:extLst>
          </p:cNvPr>
          <p:cNvSpPr txBox="1"/>
          <p:nvPr/>
        </p:nvSpPr>
        <p:spPr>
          <a:xfrm>
            <a:off x="0" y="99427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/>
              <a:t>Grazie a tutti </a:t>
            </a:r>
          </a:p>
          <a:p>
            <a:pPr algn="ctr"/>
            <a:r>
              <a:rPr lang="it-IT" sz="5400" b="1" dirty="0"/>
              <a:t>per l’attenzione</a:t>
            </a:r>
            <a:endParaRPr lang="it-IT" sz="3800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7E04276-B296-49AD-BB7F-1391ECE5ECEE}"/>
              </a:ext>
            </a:extLst>
          </p:cNvPr>
          <p:cNvSpPr txBox="1"/>
          <p:nvPr/>
        </p:nvSpPr>
        <p:spPr>
          <a:xfrm>
            <a:off x="3514725" y="2257425"/>
            <a:ext cx="6477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Alessandro Bellini</a:t>
            </a:r>
          </a:p>
          <a:p>
            <a:r>
              <a:rPr lang="it-IT" sz="2400" dirty="0"/>
              <a:t>Direttore del </a:t>
            </a:r>
            <a:r>
              <a:rPr lang="it-IT" sz="2400"/>
              <a:t>personale del Comune </a:t>
            </a:r>
            <a:r>
              <a:rPr lang="it-IT" sz="2400" dirty="0"/>
              <a:t>di Rimini</a:t>
            </a:r>
          </a:p>
          <a:p>
            <a:r>
              <a:rPr lang="it-IT" sz="2400" dirty="0"/>
              <a:t>alessandro.bellini@comune.rimini.it</a:t>
            </a:r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036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630584-C523-41C9-BD5B-8F76B7A94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A2211C-DF97-4393-9435-60D4E9AE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2</a:t>
            </a:fld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8B93A6-B0B8-4585-8926-58CB6D4FF3B8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435439" y="1522412"/>
            <a:ext cx="4384962" cy="41094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2200" b="1" dirty="0"/>
              <a:t>Alessandro Bellini</a:t>
            </a:r>
          </a:p>
          <a:p>
            <a:pPr algn="just">
              <a:buFontTx/>
              <a:buChar char="-"/>
            </a:pPr>
            <a:r>
              <a:rPr lang="it-IT" sz="2200" dirty="0"/>
              <a:t>Direttore del personale del Comune di Rimini</a:t>
            </a:r>
          </a:p>
          <a:p>
            <a:pPr algn="just">
              <a:buFontTx/>
              <a:buChar char="-"/>
            </a:pPr>
            <a:r>
              <a:rPr lang="it-IT" sz="2200" dirty="0"/>
              <a:t>Dal 2001 al 2007 Funzionario titolare di posizione organizzativa con compiti in materia di gestione del rapporto di lavoro del personale dipendente</a:t>
            </a:r>
          </a:p>
          <a:p>
            <a:pPr algn="just">
              <a:buFontTx/>
              <a:buChar char="-"/>
            </a:pPr>
            <a:r>
              <a:rPr lang="it-IT" sz="2200" dirty="0"/>
              <a:t>Dal 2007 ad oggi Direttore del personale del Comune</a:t>
            </a:r>
          </a:p>
          <a:p>
            <a:pPr algn="just">
              <a:buFontTx/>
              <a:buChar char="-"/>
            </a:pPr>
            <a:r>
              <a:rPr lang="it-IT" sz="2200" dirty="0"/>
              <a:t>Dal 2011 ad oggi Vice Segretario generale dell’Ente e Capo Dipartimento Risorse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0255CB6-1777-4D11-9622-51982F53046C}"/>
              </a:ext>
            </a:extLst>
          </p:cNvPr>
          <p:cNvSpPr txBox="1"/>
          <p:nvPr/>
        </p:nvSpPr>
        <p:spPr>
          <a:xfrm>
            <a:off x="867747" y="214604"/>
            <a:ext cx="9060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>
                <a:latin typeface="+mj-lt"/>
                <a:ea typeface="+mj-ea"/>
                <a:cs typeface="+mj-cs"/>
              </a:rPr>
              <a:t>Presentazione</a:t>
            </a:r>
            <a:r>
              <a:rPr lang="it-IT" sz="3600" dirty="0"/>
              <a:t> 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B5F5E9D0-4776-4C67-993F-2AC0901B5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7338" y="1715567"/>
            <a:ext cx="3689127" cy="3916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21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5FF46-8295-41EE-B4D4-F1607ECF9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pubblico impiego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657DFB-ECD6-415E-849E-D2C917389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000" dirty="0"/>
              <a:t>Con la locuzione «pubblico impiego» viene definito il rapporto di lavoro alle dipendenze delle Amministrazioni pubbliche.</a:t>
            </a:r>
          </a:p>
          <a:p>
            <a:pPr marL="0" indent="0" algn="just">
              <a:buNone/>
            </a:pPr>
            <a:r>
              <a:rPr lang="it-IT" sz="3000" dirty="0"/>
              <a:t>Le Amministrazioni pubbliche sono individuate dall’art. 1, comma 2 del Decreto legislativo 30 marzo 2001, n. 165 recante Norme generali sull’ordinamento del lavoro alle dipendenze delle amministrazioni pubbliche (c.d. Testo unico del pubblico impego)</a:t>
            </a:r>
          </a:p>
          <a:p>
            <a:pPr marL="0" indent="0" algn="just">
              <a:buNone/>
            </a:pPr>
            <a:r>
              <a:rPr lang="it-IT" sz="3000" dirty="0"/>
              <a:t>Il ruolo della Pubblica Amministrazione ed il suo funzionamento sono importanti nel nostro Ordinamento, tanto che la Costituzione della Repubblica detta diverse norme per disciplinarli (art. 97 e 98 Cost.).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A7466A-F342-4354-BB81-BE24619F7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73CBB4-3A2F-4194-8AEC-7A4BC731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766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FA635A-0123-41A7-B8D9-6F58CCE4D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pubblico impiego nella Costituzione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3E0D08-B774-4836-AD06-E1299A416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L’importanza e la delicatezza del ruolo rivestito dai pubblici impiegati nella vita del Paese ha indotto il Legislatore costituzionale a dettare importanti norme che dovrebbero orientare il comportamento di coloro che lavorano alle dipendenze della Pubblica Amministrazione ed anche dei cittadini che si relazionano con i pubblici impiegati:</a:t>
            </a:r>
          </a:p>
          <a:p>
            <a:pPr marL="354013" indent="-354013" algn="just">
              <a:buFont typeface="Wingdings" panose="05000000000000000000" pitchFamily="2" charset="2"/>
              <a:buChar char="Ø"/>
            </a:pPr>
            <a:r>
              <a:rPr lang="it-IT" dirty="0"/>
              <a:t>Art. 97, comma 2 Cost.: «</a:t>
            </a:r>
            <a:r>
              <a:rPr lang="it-IT" i="1" dirty="0"/>
              <a:t>I pubblici uffici sono organizzati secondo disposizioni di legge, in modo che siano assicurati il buon andamento e l’imparzialità dell’amministrazione</a:t>
            </a:r>
            <a:r>
              <a:rPr lang="it-IT" dirty="0"/>
              <a:t>»;</a:t>
            </a:r>
          </a:p>
          <a:p>
            <a:pPr marL="354013" indent="-354013" algn="just">
              <a:buFont typeface="Wingdings" panose="05000000000000000000" pitchFamily="2" charset="2"/>
              <a:buChar char="Ø"/>
            </a:pPr>
            <a:r>
              <a:rPr lang="it-IT" dirty="0"/>
              <a:t>Art. 98 Cost.: «</a:t>
            </a:r>
            <a:r>
              <a:rPr lang="it-IT" i="1" dirty="0"/>
              <a:t>I pubblici impiegati sono al servizio esclusivo della Nazione</a:t>
            </a:r>
            <a:r>
              <a:rPr lang="it-IT" dirty="0"/>
              <a:t>»;</a:t>
            </a:r>
          </a:p>
          <a:p>
            <a:pPr marL="354013" indent="-354013" algn="just">
              <a:buFont typeface="Wingdings" panose="05000000000000000000" pitchFamily="2" charset="2"/>
              <a:buChar char="Ø"/>
            </a:pPr>
            <a:r>
              <a:rPr lang="it-IT" dirty="0"/>
              <a:t>Art. 54, comma 2 Cost.: «</a:t>
            </a:r>
            <a:r>
              <a:rPr lang="it-IT" i="1" dirty="0"/>
              <a:t>I cittadini cui sono affidate funzioni pubbliche hanno il dovere di adempierle con disciplina ed onore</a:t>
            </a:r>
            <a:r>
              <a:rPr lang="it-IT" dirty="0"/>
              <a:t>».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E398E54-8B1A-46F3-951E-9FDFB2D58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A96B0A6-D484-4428-9E5D-93FDD9B91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109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A65BD2-ACDF-44E4-8AC2-872C9B118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 pubblico impiego ed i concorsi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986DE5-5CBD-4590-9648-A34B78E75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sz="3500" dirty="0"/>
              <a:t>La stessa attenzione posta per la disciplina del rapporto di impiego viene ritrovata nella scelta del Legislatore costituzionale di dettare norme per il reclutamento del personale pubblico.</a:t>
            </a:r>
          </a:p>
          <a:p>
            <a:pPr marL="0" indent="0" algn="just">
              <a:buNone/>
            </a:pPr>
            <a:r>
              <a:rPr lang="it-IT" sz="3500" dirty="0"/>
              <a:t>Pertanto, con scelta non rinvenibile nelle Carte costituzionali di molti altri Paesi, l’art. 97, comma 4  della nostra Costituzione afferma che «</a:t>
            </a:r>
            <a:r>
              <a:rPr lang="it-IT" sz="3500" i="1" dirty="0"/>
              <a:t>Agli impieghi nelle pubbliche amministrazioni si accede mediante concorso, salvo i casi stabiliti dalla legge</a:t>
            </a:r>
            <a:r>
              <a:rPr lang="it-IT" sz="3500" dirty="0"/>
              <a:t>».</a:t>
            </a:r>
          </a:p>
          <a:p>
            <a:pPr marL="0" indent="0" algn="just">
              <a:buNone/>
            </a:pPr>
            <a:endParaRPr lang="it-IT" sz="3000" dirty="0"/>
          </a:p>
          <a:p>
            <a:pPr marL="0" indent="0" algn="just">
              <a:buNone/>
            </a:pPr>
            <a:r>
              <a:rPr lang="it-IT" sz="3500" b="1" dirty="0"/>
              <a:t>Regola generale</a:t>
            </a:r>
            <a:r>
              <a:rPr lang="it-IT" sz="3000" dirty="0"/>
              <a:t>			</a:t>
            </a:r>
            <a:r>
              <a:rPr lang="it-IT" sz="3500" b="1" dirty="0"/>
              <a:t>concorso pubblico</a:t>
            </a:r>
          </a:p>
          <a:p>
            <a:pPr marL="0" indent="0" algn="just">
              <a:buNone/>
            </a:pPr>
            <a:endParaRPr lang="it-IT" sz="3000" dirty="0"/>
          </a:p>
          <a:p>
            <a:pPr marL="0" indent="0" algn="just">
              <a:buNone/>
            </a:pPr>
            <a:r>
              <a:rPr lang="it-IT" sz="3500" b="1" dirty="0"/>
              <a:t>Eccezioni</a:t>
            </a:r>
            <a:r>
              <a:rPr lang="it-IT" sz="3000" dirty="0"/>
              <a:t>				</a:t>
            </a:r>
            <a:r>
              <a:rPr lang="it-IT" sz="3500" b="1" dirty="0"/>
              <a:t>altre forme di reclutamento</a:t>
            </a:r>
          </a:p>
          <a:p>
            <a:pPr marL="0" indent="0" algn="just">
              <a:buNone/>
            </a:pPr>
            <a:r>
              <a:rPr lang="it-IT" sz="3500" dirty="0"/>
              <a:t>					 </a:t>
            </a:r>
            <a:r>
              <a:rPr lang="it-IT" sz="3500" b="1" dirty="0"/>
              <a:t>non concorsuali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1163AF-2230-4295-9196-CFEF97AF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E40D8D-7DA6-43B1-97CB-6761B7E91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5</a:t>
            </a:fld>
            <a:endParaRPr lang="it-IT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7115A0DC-BCB8-4CCA-BD52-29E5C82BA201}"/>
              </a:ext>
            </a:extLst>
          </p:cNvPr>
          <p:cNvSpPr/>
          <p:nvPr/>
        </p:nvSpPr>
        <p:spPr>
          <a:xfrm>
            <a:off x="3844413" y="412010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7EF94F15-3907-43A3-9651-17D6680BD065}"/>
              </a:ext>
            </a:extLst>
          </p:cNvPr>
          <p:cNvSpPr/>
          <p:nvPr/>
        </p:nvSpPr>
        <p:spPr>
          <a:xfrm>
            <a:off x="3844413" y="494821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5752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31CAFD-C674-425F-85F9-E3B7E167F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 pubblico impiego ed i concorsi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B687A8-57CA-4829-91E0-FD1F5AD4D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200" dirty="0"/>
              <a:t>Il turn over nella pubblica amministrazione.</a:t>
            </a:r>
          </a:p>
          <a:p>
            <a:pPr marL="0" indent="0" algn="just">
              <a:buNone/>
            </a:pPr>
            <a:r>
              <a:rPr lang="it-IT" sz="3200" dirty="0"/>
              <a:t>Le vecchie regole sul turn over nel pubblico impiego. </a:t>
            </a:r>
          </a:p>
          <a:p>
            <a:pPr marL="0" indent="0" algn="just">
              <a:buNone/>
            </a:pPr>
            <a:r>
              <a:rPr lang="it-IT" sz="3200" dirty="0"/>
              <a:t>15 anni di blocco delle assunzioni e le conseguenze.</a:t>
            </a:r>
          </a:p>
          <a:p>
            <a:pPr marL="0" indent="0" algn="just">
              <a:buNone/>
            </a:pPr>
            <a:r>
              <a:rPr lang="it-IT" sz="3200" dirty="0"/>
              <a:t>Oggi nuove esigenze e quindi nuove opportunità.</a:t>
            </a:r>
          </a:p>
          <a:p>
            <a:pPr marL="514350" indent="-514350" algn="just">
              <a:buAutoNum type="alphaLcParenR"/>
            </a:pPr>
            <a:r>
              <a:rPr lang="it-IT" sz="3200" dirty="0"/>
              <a:t>Il ricambio generazionale;</a:t>
            </a:r>
          </a:p>
          <a:p>
            <a:pPr marL="514350" indent="-514350" algn="just">
              <a:buAutoNum type="alphaLcParenR"/>
            </a:pPr>
            <a:r>
              <a:rPr lang="it-IT" sz="3200" dirty="0"/>
              <a:t>L’attuazione del Piano nazionale di ripresa e resilienza (PNRR).</a:t>
            </a:r>
          </a:p>
          <a:p>
            <a:pPr marL="0" indent="0" algn="just">
              <a:buNone/>
            </a:pPr>
            <a:r>
              <a:rPr lang="it-IT" sz="3400" b="1" dirty="0"/>
              <a:t>Per chi aspira all’impiego pubblico questo è un momento epocale.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E4883-C0A8-4896-9463-F6714973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47A140-CCDD-4730-8460-EE7784E5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898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32BAB2-B831-45BC-824F-4631F124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 pubblico impiego ed i concorsi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AB17D6-49D2-45FF-88BB-6ABEA5315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100" dirty="0"/>
              <a:t>Secondo quanto annunciato dal Ministro per la Pubblica Amministrazione, nei prossimi 5 anni saranno banditi concorsi per la copertura di almeno 500.000 unità, con una media di circa 100.000 all’anno.</a:t>
            </a:r>
          </a:p>
          <a:p>
            <a:pPr marL="0" indent="0" algn="just">
              <a:buNone/>
            </a:pPr>
            <a:r>
              <a:rPr lang="it-IT" sz="3100" dirty="0"/>
              <a:t>Si calcola che nei prossimi 5 anni il turn over del personale vedrà cessazioni per circa 100.000 unità all’anno.</a:t>
            </a:r>
          </a:p>
          <a:p>
            <a:pPr marL="0" indent="0" algn="just">
              <a:buNone/>
            </a:pPr>
            <a:r>
              <a:rPr lang="it-IT" sz="3100" dirty="0"/>
              <a:t>Oltre a questo, sarà necessario assumere personale per far fronte alle nuove esigenze, derivanti anche dalla attuale fase pandemica ed in particolare per dare attuazione alle misure  conseguenti all’approvazione del PNRR.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A686FE3-04EF-4598-95E1-1BF0BE182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AA27155-B686-4B7D-B359-6D7E0DD1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56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C8E420-068E-4AE2-8D8C-97E1769EF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 pubblico impiego ed i concorsi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05B3F9-6F4C-4DF2-82DD-2D874F23E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Vi saranno concorsi a livello di amministrazioni centrali.</a:t>
            </a:r>
          </a:p>
          <a:p>
            <a:pPr marL="0" indent="0" algn="just">
              <a:buNone/>
            </a:pPr>
            <a:r>
              <a:rPr lang="it-IT" dirty="0"/>
              <a:t>Vi saranno concorsi a livello di amministrazioni locali (Regioni, province, comuni e altri enti locali).</a:t>
            </a:r>
          </a:p>
          <a:p>
            <a:pPr marL="0" indent="0" algn="just">
              <a:buNone/>
            </a:pPr>
            <a:r>
              <a:rPr lang="it-IT" dirty="0"/>
              <a:t>Verranno ricercate tutte le professionalità impiegate nelle amministrazioni: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con profilo amministrativo e amministrativo-contabile;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con profilo tecnico;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con profilo informatico;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addetto ai servizi educativi e scolastici;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addetto ai servizi sanitari e socio-sanitari;</a:t>
            </a:r>
          </a:p>
          <a:p>
            <a:pPr marL="514350" indent="-514350" algn="just">
              <a:buAutoNum type="alphaLcParenR"/>
            </a:pPr>
            <a:r>
              <a:rPr lang="it-IT" dirty="0"/>
              <a:t>Personale delle forze dell’ordine.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31A69A-DA4C-4D3F-A1D7-8FF30C4AA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7F12FD-3139-44A0-ABB2-AEC17F065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4859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2C34E-BA88-4ABC-AB06-E543EE270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L’accesso al pubblico impiego ed i concorsi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8201EA-3708-4C9D-9AFB-2A638953B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100" dirty="0"/>
              <a:t>Per ciascuna di queste professionalità sono stabiliti dagli ordinamenti professionali precisi requisiti di accesso.</a:t>
            </a:r>
          </a:p>
          <a:p>
            <a:pPr marL="0" indent="0" algn="just">
              <a:buNone/>
            </a:pPr>
            <a:r>
              <a:rPr lang="it-IT" sz="3100" dirty="0"/>
              <a:t>Gli ordinamenti professionali, la classificazione del personale e l’individuazione dei diversi profili.</a:t>
            </a:r>
          </a:p>
          <a:p>
            <a:pPr marL="0" indent="0" algn="just">
              <a:buNone/>
            </a:pPr>
            <a:r>
              <a:rPr lang="it-IT" sz="3100" dirty="0"/>
              <a:t>I CCNL del triennio 2016-2018 e le ipotesi di aggiornamento da introdurre con la nuova tornata contrattuale 2019-2021.</a:t>
            </a:r>
          </a:p>
          <a:p>
            <a:pPr marL="0" indent="0" algn="just">
              <a:buNone/>
            </a:pPr>
            <a:r>
              <a:rPr lang="it-IT" sz="3100" dirty="0"/>
              <a:t>Necessità di modernizzare gli ordinamenti professionali ed allinearli alle nuove figure professionali ricercate come necessarie per la modernizzazione della Pubblica Amministra-zione.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3530E7-991E-41C5-A925-AF39E14FE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i="1" dirty="0"/>
              <a:t>Alessandro Bellini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721AFFA-B853-4123-B690-D6A62C407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570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1244</Words>
  <Application>Microsoft Office PowerPoint</Application>
  <PresentationFormat>Widescreen</PresentationFormat>
  <Paragraphs>146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Tema di Office</vt:lpstr>
      <vt:lpstr>Personalizza struttura</vt:lpstr>
      <vt:lpstr>1_Tema di Office</vt:lpstr>
      <vt:lpstr>Employability Come presentarsi nel mondo del lavoro</vt:lpstr>
      <vt:lpstr>Presentazione standard di PowerPoint</vt:lpstr>
      <vt:lpstr>Il pubblico impiego</vt:lpstr>
      <vt:lpstr>Il pubblico impiego nella Costituzione</vt:lpstr>
      <vt:lpstr>L’accesso al pubblico impiego ed i concorsi</vt:lpstr>
      <vt:lpstr>L’accesso al pubblico impiego ed i concorsi</vt:lpstr>
      <vt:lpstr>L’accesso al pubblico impiego ed i concorsi</vt:lpstr>
      <vt:lpstr>L’accesso al pubblico impiego ed i concorsi</vt:lpstr>
      <vt:lpstr>L’accesso al pubblico impiego ed i concorsi</vt:lpstr>
      <vt:lpstr>I titoli di studio richiesti</vt:lpstr>
      <vt:lpstr>L’accesso alla dirigenza</vt:lpstr>
      <vt:lpstr>Il trattamento economico</vt:lpstr>
      <vt:lpstr>Il trattamento economico</vt:lpstr>
      <vt:lpstr>La carriera del dipendente pubblico</vt:lpstr>
      <vt:lpstr>Conclusioni: le ragioni di una scelta</vt:lpstr>
      <vt:lpstr>Conclusioni: le ragioni di una scelta</vt:lpstr>
      <vt:lpstr>Conclusioni: le ragioni di una scelta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Ilaria Grossi</dc:creator>
  <cp:lastModifiedBy>BELLINI Alessandro</cp:lastModifiedBy>
  <cp:revision>59</cp:revision>
  <dcterms:created xsi:type="dcterms:W3CDTF">2018-01-13T11:18:25Z</dcterms:created>
  <dcterms:modified xsi:type="dcterms:W3CDTF">2021-05-03T15:33:52Z</dcterms:modified>
</cp:coreProperties>
</file>