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9"/>
  </p:notesMasterIdLst>
  <p:sldIdLst>
    <p:sldId id="262" r:id="rId4"/>
    <p:sldId id="289" r:id="rId5"/>
    <p:sldId id="256" r:id="rId6"/>
    <p:sldId id="263" r:id="rId7"/>
    <p:sldId id="279" r:id="rId8"/>
    <p:sldId id="281" r:id="rId9"/>
    <p:sldId id="280" r:id="rId10"/>
    <p:sldId id="282" r:id="rId11"/>
    <p:sldId id="283" r:id="rId12"/>
    <p:sldId id="284" r:id="rId13"/>
    <p:sldId id="264" r:id="rId14"/>
    <p:sldId id="287" r:id="rId15"/>
    <p:sldId id="288" r:id="rId16"/>
    <p:sldId id="286" r:id="rId17"/>
    <p:sldId id="259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9" autoAdjust="0"/>
    <p:restoredTop sz="92426" autoAdjust="0"/>
  </p:normalViewPr>
  <p:slideViewPr>
    <p:cSldViewPr snapToGrid="0">
      <p:cViewPr varScale="1">
        <p:scale>
          <a:sx n="63" d="100"/>
          <a:sy n="63" d="100"/>
        </p:scale>
        <p:origin x="101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A1B1B-EAC6-42C7-8F33-8429D2D266FB}" type="datetimeFigureOut">
              <a:rPr lang="it-IT" smtClean="0"/>
              <a:t>22/04/2020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05F37-FC3F-43F0-A080-B94C97DECF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43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Alla fine: vediamo uno par uno questi punti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4931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Distinzione nei ruoli di azionista e manager per ogni persona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73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Legge e incentivi favoriscono il sopravvivere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729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Essere ambiziosi e al tempo stesso realistici:</a:t>
            </a:r>
            <a:r>
              <a:rPr lang="it-IT" baseline="0" dirty="0" smtClean="0"/>
              <a:t> impresa immane</a:t>
            </a:r>
          </a:p>
          <a:p>
            <a:endParaRPr lang="it-IT" baseline="0" dirty="0" smtClean="0"/>
          </a:p>
          <a:p>
            <a:r>
              <a:rPr lang="it-IT" baseline="0" dirty="0" smtClean="0"/>
              <a:t>Banche  approccio diverso dagli </a:t>
            </a:r>
            <a:r>
              <a:rPr lang="it-IT" baseline="0" dirty="0" err="1" smtClean="0"/>
              <a:t>angel</a:t>
            </a:r>
            <a:r>
              <a:rPr lang="it-IT" baseline="0" dirty="0" smtClean="0"/>
              <a:t> e dai VC. Usarle soltanto opportunisticamente</a:t>
            </a:r>
          </a:p>
          <a:p>
            <a:r>
              <a:rPr lang="it-IT" baseline="0" dirty="0" smtClean="0"/>
              <a:t>Banche ti fanno anche sopravvivere per un </a:t>
            </a:r>
            <a:r>
              <a:rPr lang="it-IT" baseline="0" dirty="0" err="1" smtClean="0"/>
              <a:t>po</a:t>
            </a:r>
            <a:r>
              <a:rPr lang="it-IT" baseline="0" dirty="0" smtClean="0"/>
              <a:t> sperando di recuperare quanto ti hanno prestato</a:t>
            </a:r>
          </a:p>
          <a:p>
            <a:r>
              <a:rPr lang="it-IT" baseline="0" dirty="0" smtClean="0"/>
              <a:t> Angel e VC se non vai chiudono di colpo Sono scommettitori</a:t>
            </a:r>
          </a:p>
          <a:p>
            <a:r>
              <a:rPr lang="it-IT" baseline="0" dirty="0" err="1" smtClean="0"/>
              <a:t>Crowfunding</a:t>
            </a:r>
            <a:r>
              <a:rPr lang="it-IT" baseline="0" dirty="0" smtClean="0"/>
              <a:t> può andar bene quando hai qualcosa di dimostrabile e che interessi tante persone che possono mettere </a:t>
            </a:r>
            <a:r>
              <a:rPr lang="it-IT" baseline="0" dirty="0" err="1" smtClean="0"/>
              <a:t>pccole</a:t>
            </a:r>
            <a:r>
              <a:rPr lang="it-IT" baseline="0" dirty="0" smtClean="0"/>
              <a:t> cifre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399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Vediamo ora</a:t>
            </a:r>
            <a:r>
              <a:rPr lang="it-IT" baseline="0" dirty="0" smtClean="0"/>
              <a:t> i ruoli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9170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05F37-FC3F-43F0-A080-B94C97DECF7D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3808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E8569-9359-4CEE-AB0B-939173FC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76DC53-F946-4354-B9BC-2EB1C0FA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2B05A-B013-4099-9E0D-023C1790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6C00-7475-47C9-A922-8D1574A8D000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65386-297D-4687-9A4F-DFBF4104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91DD-FAEF-4B63-9C08-D29B70C9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7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07EED-0C7D-4030-AFB0-FF76A395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8F031C-5182-4B89-9E23-E5D9A6510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3C0AFE-C269-415D-B850-209A4CB0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31FA1-3058-445A-BA16-33C6D5A11EFF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14AB7A-524C-4D42-A31B-FF31FA89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35105-DD7A-4BDD-BB63-ACE71D4D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983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47587-433F-45E0-AFCE-9DC4B820F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116EE1-1E3D-4157-87AE-F5CB1BBB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5AD82-6856-4723-8075-2E0204FF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40075-D650-4D19-B4CD-2EB914824D95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16F76-EE45-48D6-AF08-0AD95A70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A6E8E9-0032-4D25-9E32-B784F977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928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F349F-2CD0-48D1-9AD9-20305B39F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E65BA0-19FC-4F87-883E-8A6C5BB0E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501B6F-7064-4F22-A4EF-D3D069EC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DD65D3-AF14-48BC-96CE-985AB927ED7C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B2EC67-72CE-4AD2-9A1F-D75ADFFA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6AFB34-6F4A-4322-A3D6-8B039A7B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671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84DFA-B2B8-4D36-8B55-C258892AC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31BF7F-D59F-4C54-BAA4-49A6BD322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31E6A9-C5A4-4D55-A790-0367E002E9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92B4A2-12D2-4629-B322-5578273B1871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0E3271-1E9D-4B45-97B8-BEC2C2FAE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96FC6E-7F65-4E81-850E-A2738470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7273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2F6A47-9910-4895-8CEE-9E45E3059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B6F497-8B4D-4CF5-B4C5-4FCBEB509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EA1D11-8AF5-4058-BE0E-5CBD354F04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33ABE5-71CA-465F-9968-58C5E2B3AAD9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49096A-74C5-474A-B457-CEC31E67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FE410F-67F1-4C56-B738-55E66016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355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2EF8B6-6F07-4D44-BD92-8B485CDFA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D8D2FB-A240-438E-A999-28DCFCC23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BB1758E-DE27-425D-9EE4-12338DAB7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0B3AAD-A948-4361-BA35-7FAE367472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29B4C5-BAD1-430D-87AB-69A48C6A408F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FE59D7-4E8B-437E-8CF8-C353AE04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B817F7-2D65-41AF-9DF4-FC30C95C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0021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FEFA3B-7590-42A5-B5AC-57C0B8C5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0C3E87-DCCA-4F07-9476-1434A8CBE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BCB7E6-590B-4E41-B073-FE0ABBB55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4A84D54-9FE3-4744-B101-AB06D329E3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5329E38-B52C-4970-8A51-C000915C5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04AEDC0-5F67-4CB0-88F8-DB5DC79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A7B97C-D844-4303-A54C-680E8C61116D}" type="datetime1">
              <a:rPr lang="it-IT" smtClean="0"/>
              <a:t>22/04/2020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3102D09-B6D7-41F8-8E68-59487ED71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BCA62EB-58CC-448F-9161-BDF0BF2BB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483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139B2-3529-4EE9-AAC7-02F4FEFA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14F8E1C-F9AB-4D13-A40C-F80D86484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C22567-F437-4D38-B9AD-FE7F927304BD}" type="datetime1">
              <a:rPr lang="it-IT" smtClean="0"/>
              <a:t>22/04/2020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116F32-53AA-4EEB-A658-5CF302DD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23EA10-1F31-4EE6-9D41-681C72F3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751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0ED2130-0450-4CB8-B7E6-FBE7BDDB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B07564-32F8-43A9-88DE-407BEDAB7BAA}" type="datetime1">
              <a:rPr lang="it-IT" smtClean="0"/>
              <a:t>22/04/2020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17DAFC5-6D3F-4B6D-8869-43E75160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F585F71-2CB0-44C7-8E8B-3328A0B2E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74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1D5C8-8A1E-43C5-A9E7-455DC9AC4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488E07-7506-4A96-817C-67489976E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EC1983-E99B-4FF2-B567-76895C2D5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F258F7-64A2-4D36-9B39-E46564220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8C820-8C8E-4F82-892D-D74D4B9193F6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2F5E15-3BCC-4BCB-AB8E-86ACE4996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DBBD2B-F66E-4814-9C37-FA87B400D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4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815E2B-1037-4D2C-B506-91AFFF27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97"/>
            <a:ext cx="12192000" cy="1889499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8B7640-93B5-43BB-85DD-7BC284D00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A4C955-8736-454B-8B8C-C0B6EAAF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9EF5-A3EC-457A-9675-A3942B6D1772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BB0DF-37C9-4D8F-A837-9912F1CD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23A973-6EB2-43C0-8817-D7CCBE9D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0569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C80B2B-58FD-4A96-A3A4-0595940BA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05EAFE6-4F8F-4070-8168-19CE0FC51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A0E97E-6212-4136-869C-8A16974CA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706E81-55B1-459B-A926-6BA035E0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1E5BA-1978-4ACA-A70B-BC55241E956C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6FEEB4-DBBE-45FF-B6E8-5E9DA5A9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220927-6AFD-4C45-9812-127A9BA9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672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8F74FF-2AC7-4E27-BECF-BA86806E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55FBAA8-DAB4-4A86-B2E9-DDF45F645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208FE0-C2C6-4844-8FBE-21C6BB51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0C17BD-62BE-4DE4-8C6E-C95B0EB6D2B3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5CA51B-2D69-4B21-8703-CB2CB53C4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6D32BD-6F8D-4699-8327-C89CBB85B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713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B01E68F-9EDB-45E8-BCCB-43DEB36B6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693B175-3D2F-40B5-9055-63C40C71D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80641B-3302-40C8-80CD-A70D4AA5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2498B0E-DF89-4758-96C5-AC231199AF1E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FD81C-538F-475D-9C74-0F4C1518A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C37785-A3D2-4DC8-8309-97F17D7E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C0F97-F6F2-412F-AE9A-A19DED3EB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1891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E8569-9359-4CEE-AB0B-939173FC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76DC53-F946-4354-B9BC-2EB1C0FA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2B05A-B013-4099-9E0D-023C1790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23DA785C-A300-4B0D-804D-2FCAB6C5807D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65386-297D-4687-9A4F-DFBF4104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91DD-FAEF-4B63-9C08-D29B70C9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03677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815E2B-1037-4D2C-B506-91AFFF27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8B7640-93B5-43BB-85DD-7BC284D00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A4C955-8736-454B-8B8C-C0B6EAAF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1037D04A-7217-4E0A-8B5B-A3DE836143AA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CBB0DF-37C9-4D8F-A837-9912F1CD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23A973-6EB2-43C0-8817-D7CCBE9D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8366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2286-9882-4FB4-96CE-BEF44931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4530EE-4E9A-4BAA-9B7C-9DB583EF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8F8310-8A49-426E-9855-F0EB0813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DF48923F-378C-467E-B46F-CD8CFBA5AEB7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AA24A-1976-4F18-8E22-E05998CE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D3038-D426-42D8-BBAC-F1ED3B61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401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9AA37B-47B4-447D-A61E-0FC95FF8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5CDAD0-38AD-404E-B6B9-C7C5CF9F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505DE7-B3DE-4A23-9B24-0E8C27F63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B3F15C-C6F5-4A68-9E7C-3402C6AA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095A7521-CD8E-4D71-9D69-22FA5C574107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1A9123-D0DE-4BC4-BC36-526289D1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C93F6C-8F30-4CA2-9ECE-D1561A70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16992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C68AA-482D-4EF5-9F05-4AC6F105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A6122B-096C-4528-BB74-89E13985A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95D95A-4E29-4260-A9AC-E3A6B67EC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2A42843-9BC3-4C79-AF13-888E82F7C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E3D45A-14EC-4C02-B935-10C5FA26B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96A8B3D-38C9-4D0F-8079-4DC33841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A7A19861-57BD-4EF0-AC82-A87E6C6ED461}" type="datetime1">
              <a:rPr lang="it-IT" smtClean="0"/>
              <a:t>22/04/2020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585DDB-F2AE-4E24-A964-87D6D3D1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5B33C5-2DC9-4C3D-AAA3-D7D7D612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9112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712AC-2F2B-42D2-A074-926F0374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D9B153E-5CC3-41B1-ADBF-1825C8B5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61C29434-1CAB-47EF-993B-31744D428DBE}" type="datetime1">
              <a:rPr lang="it-IT" smtClean="0"/>
              <a:t>22/04/2020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139811-DFC4-4281-A2ED-F82C301D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33621EB-B552-499A-B5B2-555E5555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3277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584611-BF99-497A-A3D6-84489A7B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31837461-98BC-455A-8ACE-C66DE5FF825C}" type="datetime1">
              <a:rPr lang="it-IT" smtClean="0"/>
              <a:t>22/04/2020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D2C0FB-3F5B-4CA1-8137-C42CFE8C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0E04D9-8B99-4EAF-A082-617FD0D4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53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2286-9882-4FB4-96CE-BEF449310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4530EE-4E9A-4BAA-9B7C-9DB583EFD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8F8310-8A49-426E-9855-F0EB0813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7C632-6B23-47C1-9897-1D3803733574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9AA24A-1976-4F18-8E22-E05998CEB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4D3038-D426-42D8-BBAC-F1ED3B619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9572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57568-3E61-4F21-B851-A5E5C109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337F2-6B0B-49CD-8735-B14428483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D8322C-9B24-4884-8570-48E478C00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EA9CBB-A1A4-47B3-8A12-E5B66A6F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D09FE24F-D127-4A8D-9D6C-BBDF7132A7C3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189ABB-3CBC-494E-9A80-47F563F9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18B89C-45F6-4B9D-8FAF-508EFDA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56873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A07A-7D59-4653-B219-25228496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5D5C73-E2CB-453D-BF5B-CF133D320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6A9353-E10F-4D82-BF42-C4FA96787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1ACF9F-75AF-443B-B5A8-6DFD4BC7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36D2CE40-B5E8-4D70-B5FD-A217096D5661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40E196-F452-4D08-84E1-298232204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68F4A8-AAB0-4F34-83A7-1BD4A651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9920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007EED-0C7D-4030-AFB0-FF76A395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28F031C-5182-4B89-9E23-E5D9A6510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3C0AFE-C269-415D-B850-209A4CB0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B69F275F-047D-4A57-8B90-0CA8C8A0CE58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14AB7A-524C-4D42-A31B-FF31FA89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35105-DD7A-4BDD-BB63-ACE71D4D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22265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FD47587-433F-45E0-AFCE-9DC4B820F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3116EE1-1E3D-4157-87AE-F5CB1BBB5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5AD82-6856-4723-8075-2E0204FF5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/>
          <a:lstStyle/>
          <a:p>
            <a:fld id="{54DAC6BC-E6D4-4DD1-8FA8-AC4DA31F9754}" type="datetime1">
              <a:rPr lang="it-IT" smtClean="0"/>
              <a:t>22/04/2020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16F76-EE45-48D6-AF08-0AD95A70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A6E8E9-0032-4D25-9E32-B784F9771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4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9AA37B-47B4-447D-A61E-0FC95FF81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5CDAD0-38AD-404E-B6B9-C7C5CF9FD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1505DE7-B3DE-4A23-9B24-0E8C27F63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B3F15C-C6F5-4A68-9E7C-3402C6AA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B52CA-0D9F-4A45-8040-64B41082446A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B1A9123-D0DE-4BC4-BC36-526289D1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CC93F6C-8F30-4CA2-9ECE-D1561A70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80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C68AA-482D-4EF5-9F05-4AC6F105D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A6122B-096C-4528-BB74-89E13985A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95D95A-4E29-4260-A9AC-E3A6B67EC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2A42843-9BC3-4C79-AF13-888E82F7C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E3D45A-14EC-4C02-B935-10C5FA26B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96A8B3D-38C9-4D0F-8079-4DC338419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1ADC-DFCA-4CE9-BA6B-8B367E095DFE}" type="datetime1">
              <a:rPr lang="it-IT" smtClean="0"/>
              <a:t>22/04/2020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E585DDB-F2AE-4E24-A964-87D6D3D1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25B33C5-2DC9-4C3D-AAA3-D7D7D612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6224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712AC-2F2B-42D2-A074-926F0374E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D9B153E-5CC3-41B1-ADBF-1825C8B56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D229-4371-4B87-A416-CA51CE64D099}" type="datetime1">
              <a:rPr lang="it-IT" smtClean="0"/>
              <a:t>22/04/2020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8139811-DFC4-4281-A2ED-F82C301D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33621EB-B552-499A-B5B2-555E55554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936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9584611-BF99-497A-A3D6-84489A7B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84DE-CAC9-4D1E-BFFF-77F6047315C4}" type="datetime1">
              <a:rPr lang="it-IT" smtClean="0"/>
              <a:t>22/04/2020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D2C0FB-3F5B-4CA1-8137-C42CFE8C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E0E04D9-8B99-4EAF-A082-617FD0D4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79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57568-3E61-4F21-B851-A5E5C109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337F2-6B0B-49CD-8735-B14428483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1D8322C-9B24-4884-8570-48E478C00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0EA9CBB-A1A4-47B3-8A12-E5B66A6F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0666C-61BE-4F8A-8314-98B3838FCD21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189ABB-3CBC-494E-9A80-47F563F9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18B89C-45F6-4B9D-8FAF-508EFDA63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93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B1A07A-7D59-4653-B219-252284964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05D5C73-E2CB-453D-BF5B-CF133D320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6A9353-E10F-4D82-BF42-C4FA96787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1ACF9F-75AF-443B-B5A8-6DFD4BC75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4CFC7-1C50-4269-A651-0484B37329C0}" type="datetime1">
              <a:rPr lang="it-IT" smtClean="0"/>
              <a:t>22/04/2020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40E196-F452-4D08-84E1-298232204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68F4A8-AAB0-4F34-83A7-1BD4A651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2DB27-5C1D-4D10-8858-822C913CE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17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890E38EE-B3BF-49BE-874C-EBE8AF9EB0C7}"/>
              </a:ext>
            </a:extLst>
          </p:cNvPr>
          <p:cNvGrpSpPr/>
          <p:nvPr userDrawn="1"/>
        </p:nvGrpSpPr>
        <p:grpSpPr>
          <a:xfrm>
            <a:off x="0" y="6360459"/>
            <a:ext cx="12192000" cy="534117"/>
            <a:chOff x="0" y="6360459"/>
            <a:chExt cx="12192000" cy="534117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7128EFED-FACA-42C5-8FB0-F1099C2EB5D6}"/>
                </a:ext>
              </a:extLst>
            </p:cNvPr>
            <p:cNvSpPr/>
            <p:nvPr/>
          </p:nvSpPr>
          <p:spPr>
            <a:xfrm>
              <a:off x="0" y="6360459"/>
              <a:ext cx="12192000" cy="534117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57EE6C72-6391-4A47-9848-FFA9F711F576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17BCE3-D460-4F2A-BD59-1D7E5947D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985"/>
            <a:ext cx="10515600" cy="4101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8F88B4-AD99-4D8D-9B8B-742B2BD28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4449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0" b="1" i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Bologna</a:t>
            </a:r>
            <a:r>
              <a:rPr lang="it-IT"/>
              <a:t>, </a:t>
            </a:r>
            <a:fld id="{8E06F762-8899-42EA-B13F-50034C4BABCD}" type="datetime1">
              <a:rPr lang="it-IT" smtClean="0"/>
              <a:t>22/04/2020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2D7776-2B7A-461D-A508-D6CF6545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22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 i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Ing. Gian Carlo Vaccari</a:t>
            </a:r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A41E7BAB-7BB1-42BB-AC99-A71CCB32E71C}"/>
              </a:ext>
            </a:extLst>
          </p:cNvPr>
          <p:cNvGrpSpPr/>
          <p:nvPr userDrawn="1"/>
        </p:nvGrpSpPr>
        <p:grpSpPr>
          <a:xfrm>
            <a:off x="0" y="-3696"/>
            <a:ext cx="12046286" cy="1889500"/>
            <a:chOff x="0" y="-3696"/>
            <a:chExt cx="12046286" cy="1889500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394499BE-D26B-4C66-808B-A3CEFE5AC5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26" t="7059" r="26719" b="39990"/>
            <a:stretch/>
          </p:blipFill>
          <p:spPr>
            <a:xfrm>
              <a:off x="0" y="-3696"/>
              <a:ext cx="1444752" cy="1889499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1EF3971B-D0A2-4595-BD46-02E649151FBF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885804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674145CF-2A1C-4CE2-ABB3-E73B930C33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85804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CA9C1A96-26BD-409F-ADC5-13816669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496" y="289022"/>
              <a:ext cx="2354790" cy="924735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9DECEF9-91C8-4B5F-9A1A-B4076504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97"/>
            <a:ext cx="12192000" cy="1889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92488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o 16">
            <a:extLst>
              <a:ext uri="{FF2B5EF4-FFF2-40B4-BE49-F238E27FC236}">
                <a16:creationId xmlns:a16="http://schemas.microsoft.com/office/drawing/2014/main" id="{32BA6C71-C973-4FAB-AFD7-CC1E53315B7B}"/>
              </a:ext>
            </a:extLst>
          </p:cNvPr>
          <p:cNvGrpSpPr/>
          <p:nvPr userDrawn="1"/>
        </p:nvGrpSpPr>
        <p:grpSpPr>
          <a:xfrm>
            <a:off x="0" y="6360459"/>
            <a:ext cx="12192000" cy="497541"/>
            <a:chOff x="0" y="6360459"/>
            <a:chExt cx="12192000" cy="497541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A314380D-1D18-4FD7-B35F-D0D33AA9FC67}"/>
                </a:ext>
              </a:extLst>
            </p:cNvPr>
            <p:cNvSpPr/>
            <p:nvPr/>
          </p:nvSpPr>
          <p:spPr>
            <a:xfrm>
              <a:off x="0" y="6360459"/>
              <a:ext cx="12192000" cy="497541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BF8B4440-2E04-441E-A49F-09E1B5DF4562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>
            <a:extLst>
              <a:ext uri="{FF2B5EF4-FFF2-40B4-BE49-F238E27FC236}">
                <a16:creationId xmlns:a16="http://schemas.microsoft.com/office/drawing/2014/main" id="{A5C31B4B-B84E-4AFC-A3EF-C9EF781CEFA8}"/>
              </a:ext>
            </a:extLst>
          </p:cNvPr>
          <p:cNvGrpSpPr/>
          <p:nvPr userDrawn="1"/>
        </p:nvGrpSpPr>
        <p:grpSpPr>
          <a:xfrm>
            <a:off x="0" y="0"/>
            <a:ext cx="12084000" cy="1076326"/>
            <a:chOff x="0" y="0"/>
            <a:chExt cx="12084000" cy="1076326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4333ADB0-BDFC-4FB2-9395-2444CB36DD3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681" t="7059" r="26719" b="36283"/>
            <a:stretch/>
          </p:blipFill>
          <p:spPr>
            <a:xfrm>
              <a:off x="0" y="4120"/>
              <a:ext cx="876299" cy="1072206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8923D8FE-5ACE-4CB0-9884-D7DB4F1FCF48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076325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11239208-CB3F-4F52-97FB-3A6DAC30D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076325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2992E689-3B1C-455C-AA05-FFA3BC688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04506" y="195342"/>
              <a:ext cx="1479494" cy="581003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87E683D-CB33-4F00-963D-FC1F8723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298" y="1"/>
            <a:ext cx="10369501" cy="1072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FB9E54D-5DCA-4328-95DC-585C009BE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67547"/>
            <a:ext cx="10515600" cy="4649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46A9ED-6234-4CE2-84D7-F64618A99A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841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Ing. Gian Carlo Vaccari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A2DCD4-A3F1-44CA-9807-2D9FFED203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406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>
                <a:solidFill>
                  <a:schemeClr val="bg1"/>
                </a:solidFill>
              </a:defRPr>
            </a:lvl1pPr>
          </a:lstStyle>
          <a:p>
            <a:fld id="{D89C0F97-F6F2-412F-AE9A-A19DED3EBF8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49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890E38EE-B3BF-49BE-874C-EBE8AF9EB0C7}"/>
              </a:ext>
            </a:extLst>
          </p:cNvPr>
          <p:cNvGrpSpPr/>
          <p:nvPr userDrawn="1"/>
        </p:nvGrpSpPr>
        <p:grpSpPr>
          <a:xfrm>
            <a:off x="0" y="6360459"/>
            <a:ext cx="12192000" cy="534117"/>
            <a:chOff x="0" y="6360459"/>
            <a:chExt cx="12192000" cy="534117"/>
          </a:xfrm>
        </p:grpSpPr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7128EFED-FACA-42C5-8FB0-F1099C2EB5D6}"/>
                </a:ext>
              </a:extLst>
            </p:cNvPr>
            <p:cNvSpPr/>
            <p:nvPr/>
          </p:nvSpPr>
          <p:spPr>
            <a:xfrm>
              <a:off x="0" y="6360459"/>
              <a:ext cx="12192000" cy="534117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57EE6C72-6391-4A47-9848-FFA9F711F576}"/>
                </a:ext>
              </a:extLst>
            </p:cNvPr>
            <p:cNvSpPr/>
            <p:nvPr/>
          </p:nvSpPr>
          <p:spPr>
            <a:xfrm>
              <a:off x="11628000" y="6360459"/>
              <a:ext cx="61200" cy="430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17BCE3-D460-4F2A-BD59-1D7E5947D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74985"/>
            <a:ext cx="10515600" cy="4101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2D7776-2B7A-461D-A508-D6CF654588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22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 i="1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Ing. Gian Carlo Vaccari</a:t>
            </a:r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A41E7BAB-7BB1-42BB-AC99-A71CCB32E71C}"/>
              </a:ext>
            </a:extLst>
          </p:cNvPr>
          <p:cNvGrpSpPr/>
          <p:nvPr userDrawn="1"/>
        </p:nvGrpSpPr>
        <p:grpSpPr>
          <a:xfrm>
            <a:off x="0" y="-3696"/>
            <a:ext cx="12046286" cy="1889500"/>
            <a:chOff x="0" y="-3696"/>
            <a:chExt cx="12046286" cy="1889500"/>
          </a:xfrm>
        </p:grpSpPr>
        <p:pic>
          <p:nvPicPr>
            <p:cNvPr id="8" name="Immagine 7">
              <a:extLst>
                <a:ext uri="{FF2B5EF4-FFF2-40B4-BE49-F238E27FC236}">
                  <a16:creationId xmlns:a16="http://schemas.microsoft.com/office/drawing/2014/main" id="{394499BE-D26B-4C66-808B-A3CEFE5AC5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526" t="7059" r="26719" b="39990"/>
            <a:stretch/>
          </p:blipFill>
          <p:spPr>
            <a:xfrm>
              <a:off x="0" y="-3696"/>
              <a:ext cx="1444752" cy="1889499"/>
            </a:xfrm>
            <a:prstGeom prst="rect">
              <a:avLst/>
            </a:prstGeom>
          </p:spPr>
        </p:pic>
        <p:cxnSp>
          <p:nvCxnSpPr>
            <p:cNvPr id="9" name="Connettore diritto 8">
              <a:extLst>
                <a:ext uri="{FF2B5EF4-FFF2-40B4-BE49-F238E27FC236}">
                  <a16:creationId xmlns:a16="http://schemas.microsoft.com/office/drawing/2014/main" id="{1EF3971B-D0A2-4595-BD46-02E649151FBF}"/>
                </a:ext>
              </a:extLst>
            </p:cNvPr>
            <p:cNvCxnSpPr>
              <a:cxnSpLocks/>
            </p:cNvCxnSpPr>
            <p:nvPr/>
          </p:nvCxnSpPr>
          <p:spPr>
            <a:xfrm>
              <a:off x="108000" y="0"/>
              <a:ext cx="0" cy="1885804"/>
            </a:xfrm>
            <a:prstGeom prst="line">
              <a:avLst/>
            </a:prstGeom>
            <a:ln w="219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674145CF-2A1C-4CE2-ABB3-E73B930C33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85804"/>
              <a:ext cx="10868891" cy="0"/>
            </a:xfrm>
            <a:prstGeom prst="line">
              <a:avLst/>
            </a:prstGeom>
            <a:ln w="698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Immagine 10">
              <a:extLst>
                <a:ext uri="{FF2B5EF4-FFF2-40B4-BE49-F238E27FC236}">
                  <a16:creationId xmlns:a16="http://schemas.microsoft.com/office/drawing/2014/main" id="{CA9C1A96-26BD-409F-ADC5-1381666998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496" y="289022"/>
              <a:ext cx="2354790" cy="924735"/>
            </a:xfrm>
            <a:prstGeom prst="rect">
              <a:avLst/>
            </a:prstGeom>
          </p:spPr>
        </p:pic>
      </p:grpSp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9DECEF9-91C8-4B5F-9A1A-B40765042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97"/>
            <a:ext cx="12192000" cy="1889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14664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1434163"/>
          </a:xfrm>
        </p:spPr>
        <p:txBody>
          <a:bodyPr>
            <a:normAutofit/>
          </a:bodyPr>
          <a:lstStyle/>
          <a:p>
            <a:r>
              <a:rPr lang="it-IT" sz="4800" dirty="0" err="1">
                <a:latin typeface="+mn-lt"/>
                <a:cs typeface="Arial" panose="020B0604020202020204" pitchFamily="34" charset="0"/>
              </a:rPr>
              <a:t>Employability</a:t>
            </a:r>
            <a:r>
              <a:rPr lang="it-IT" sz="4800" dirty="0">
                <a:latin typeface="+mn-lt"/>
                <a:cs typeface="Arial" panose="020B0604020202020204" pitchFamily="34" charset="0"/>
              </a:rPr>
              <a:t/>
            </a:r>
            <a:br>
              <a:rPr lang="it-IT" sz="4800" dirty="0">
                <a:latin typeface="+mn-lt"/>
                <a:cs typeface="Arial" panose="020B0604020202020204" pitchFamily="34" charset="0"/>
              </a:rPr>
            </a:br>
            <a:r>
              <a:rPr lang="it-IT" sz="3600" dirty="0">
                <a:latin typeface="+mn-lt"/>
                <a:cs typeface="Arial" panose="020B0604020202020204" pitchFamily="34" charset="0"/>
              </a:rPr>
              <a:t>Come presentarsi nel mondo del </a:t>
            </a:r>
            <a:r>
              <a:rPr lang="it-IT" sz="3600" dirty="0" smtClean="0">
                <a:latin typeface="+mn-lt"/>
                <a:cs typeface="Arial" panose="020B0604020202020204" pitchFamily="34" charset="0"/>
              </a:rPr>
              <a:t>lavoro</a:t>
            </a:r>
            <a:endParaRPr lang="it-IT" sz="3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69457" y="2281187"/>
            <a:ext cx="9031705" cy="2976612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sz="4800" b="1" dirty="0">
                <a:solidFill>
                  <a:srgbClr val="FF0000"/>
                </a:solidFill>
              </a:rPr>
              <a:t>Le Start </a:t>
            </a:r>
            <a:r>
              <a:rPr lang="it-IT" sz="4800" b="1" dirty="0" smtClean="0">
                <a:solidFill>
                  <a:srgbClr val="FF0000"/>
                </a:solidFill>
              </a:rPr>
              <a:t>Up</a:t>
            </a:r>
            <a:endParaRPr lang="it-IT" sz="4800" b="1" dirty="0">
              <a:solidFill>
                <a:srgbClr val="FF0000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it-IT" sz="4800" b="1" dirty="0" smtClean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sz="3600" dirty="0" smtClean="0">
                <a:solidFill>
                  <a:prstClr val="black"/>
                </a:solidFill>
              </a:rPr>
              <a:t>Lezione </a:t>
            </a:r>
            <a:r>
              <a:rPr lang="it-IT" sz="3600" dirty="0">
                <a:solidFill>
                  <a:prstClr val="black"/>
                </a:solidFill>
              </a:rPr>
              <a:t>del 22 aprile </a:t>
            </a:r>
            <a:r>
              <a:rPr lang="it-IT" sz="3600" dirty="0" smtClean="0">
                <a:solidFill>
                  <a:prstClr val="black"/>
                </a:solidFill>
              </a:rPr>
              <a:t>2020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it-IT" sz="3600" dirty="0"/>
          </a:p>
          <a:p>
            <a:r>
              <a:rPr lang="it-IT" sz="2000" dirty="0"/>
              <a:t>Scuola di Ingegneria e Architettura – Alma Mater </a:t>
            </a:r>
            <a:r>
              <a:rPr lang="it-IT" sz="2000" dirty="0" err="1"/>
              <a:t>Studiorum</a:t>
            </a:r>
            <a:r>
              <a:rPr lang="it-IT" sz="2000" dirty="0"/>
              <a:t> Università di Bologna</a:t>
            </a:r>
          </a:p>
          <a:p>
            <a:r>
              <a:rPr lang="it-IT" sz="2000" dirty="0"/>
              <a:t>AA 2019/2020</a:t>
            </a:r>
          </a:p>
          <a:p>
            <a:endParaRPr lang="it-IT" sz="4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</a:t>
            </a:fld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3048000" y="2059806"/>
            <a:ext cx="5845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it-IT" sz="4000" b="1" dirty="0" smtClean="0">
                <a:solidFill>
                  <a:srgbClr val="FF0000"/>
                </a:solidFill>
              </a:rPr>
              <a:t>		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15427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Le influenze dell’ambiente</a:t>
            </a:r>
          </a:p>
          <a:p>
            <a:r>
              <a:rPr lang="it-IT" dirty="0"/>
              <a:t>Il maggior numero di start up di successo è avvenuto e avviene tuttora nella “</a:t>
            </a:r>
            <a:r>
              <a:rPr lang="it-IT" dirty="0" err="1"/>
              <a:t>Silicon</a:t>
            </a:r>
            <a:r>
              <a:rPr lang="it-IT" dirty="0"/>
              <a:t> Valley”. Seguono la East </a:t>
            </a:r>
            <a:r>
              <a:rPr lang="it-IT" dirty="0" err="1"/>
              <a:t>Coast</a:t>
            </a:r>
            <a:r>
              <a:rPr lang="it-IT" dirty="0"/>
              <a:t> U.S.A., Israele  U.K. CINA.</a:t>
            </a:r>
          </a:p>
          <a:p>
            <a:r>
              <a:rPr lang="it-IT" dirty="0"/>
              <a:t>E’ necessario un ecosistema favorevole con una capillare diffusione :</a:t>
            </a:r>
          </a:p>
          <a:p>
            <a:r>
              <a:rPr lang="it-IT" dirty="0"/>
              <a:t>Cultura scientifica e industriale</a:t>
            </a:r>
          </a:p>
          <a:p>
            <a:r>
              <a:rPr lang="it-IT" dirty="0"/>
              <a:t>Cultura economica e finanziaria</a:t>
            </a:r>
          </a:p>
          <a:p>
            <a:r>
              <a:rPr lang="it-IT" dirty="0"/>
              <a:t>Tradizione di collaborazione Università - Industria</a:t>
            </a:r>
          </a:p>
          <a:p>
            <a:r>
              <a:rPr lang="it-IT" dirty="0"/>
              <a:t>Sistema finanziario evoluto </a:t>
            </a:r>
          </a:p>
          <a:p>
            <a:r>
              <a:rPr lang="it-IT" dirty="0"/>
              <a:t>Istituzioni pubbliche amiche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87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t-IT" sz="5100" dirty="0">
                <a:solidFill>
                  <a:srgbClr val="FF0000"/>
                </a:solidFill>
              </a:rPr>
              <a:t>I ruoli possibili in una start up</a:t>
            </a:r>
          </a:p>
          <a:p>
            <a:pPr marL="0" indent="0">
              <a:buNone/>
            </a:pPr>
            <a:r>
              <a:rPr lang="it-IT" sz="4500" dirty="0">
                <a:solidFill>
                  <a:srgbClr val="FF0000"/>
                </a:solidFill>
              </a:rPr>
              <a:t>Fondatore  o Co-fondatore</a:t>
            </a:r>
          </a:p>
          <a:p>
            <a:r>
              <a:rPr lang="it-IT" dirty="0"/>
              <a:t>Devi avere spirito imprenditoriale, un’idea originale, consapevolezza e volontà di rischiare</a:t>
            </a:r>
          </a:p>
          <a:p>
            <a:pPr marL="0" indent="0">
              <a:buNone/>
            </a:pPr>
            <a:r>
              <a:rPr lang="it-IT" dirty="0">
                <a:solidFill>
                  <a:srgbClr val="FF0000"/>
                </a:solidFill>
              </a:rPr>
              <a:t>Dipendente/piccolo azionista</a:t>
            </a:r>
          </a:p>
          <a:p>
            <a:r>
              <a:rPr lang="it-IT" dirty="0"/>
              <a:t>E’ prassi consolidata che i collaboratori del/dei Fondatori abbiano delle piccole quote della Start up.</a:t>
            </a:r>
          </a:p>
          <a:p>
            <a:r>
              <a:rPr lang="it-IT" dirty="0"/>
              <a:t>Con rischio ridotto partecipano al successo dell’iniziativa. La Società tradizionale non offre questa opportunità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462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4800" dirty="0" smtClean="0">
                <a:solidFill>
                  <a:srgbClr val="FF0000"/>
                </a:solidFill>
              </a:rPr>
              <a:t>Le </a:t>
            </a:r>
            <a:r>
              <a:rPr lang="it-IT" sz="4800" dirty="0">
                <a:solidFill>
                  <a:srgbClr val="FF0000"/>
                </a:solidFill>
              </a:rPr>
              <a:t>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4261" y="2074985"/>
            <a:ext cx="10949539" cy="41019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dirty="0" smtClean="0">
                <a:solidFill>
                  <a:srgbClr val="FF0000"/>
                </a:solidFill>
              </a:rPr>
              <a:t>La situazione italiana</a:t>
            </a:r>
          </a:p>
          <a:p>
            <a:r>
              <a:rPr lang="it-IT" sz="2800" dirty="0" smtClean="0"/>
              <a:t>C’è la Legge </a:t>
            </a:r>
            <a:r>
              <a:rPr lang="it-IT" sz="2800" dirty="0"/>
              <a:t>17.12.2012  n.221 e seg</a:t>
            </a:r>
            <a:r>
              <a:rPr lang="it-IT" sz="2800" dirty="0" smtClean="0"/>
              <a:t>.</a:t>
            </a:r>
          </a:p>
          <a:p>
            <a:r>
              <a:rPr lang="it-IT" sz="2800" dirty="0" smtClean="0"/>
              <a:t>E’ stato creato il fondo di garanzia statale che copre l’80% dei prestiti erogati dalle Banche</a:t>
            </a:r>
          </a:p>
          <a:p>
            <a:r>
              <a:rPr lang="it-IT" sz="2800" dirty="0" smtClean="0"/>
              <a:t>Esiste una maggiore sensibilizzazione per lo sviluppo di start up innovative</a:t>
            </a:r>
          </a:p>
          <a:p>
            <a:r>
              <a:rPr lang="it-IT" sz="2800" dirty="0" smtClean="0"/>
              <a:t>Si sono costituiti club di Angel</a:t>
            </a:r>
          </a:p>
          <a:p>
            <a:r>
              <a:rPr lang="it-IT" sz="2800" dirty="0" smtClean="0"/>
              <a:t>Sono </a:t>
            </a:r>
            <a:r>
              <a:rPr lang="it-IT" sz="2800" dirty="0"/>
              <a:t>stati creati anche </a:t>
            </a:r>
            <a:r>
              <a:rPr lang="it-IT" sz="2800" dirty="0" smtClean="0"/>
              <a:t>alcuni </a:t>
            </a:r>
            <a:r>
              <a:rPr lang="it-IT" sz="2800" dirty="0"/>
              <a:t>fondi di Venture Capital</a:t>
            </a:r>
          </a:p>
          <a:p>
            <a:endParaRPr lang="it-IT" sz="2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076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Le start up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3600" dirty="0">
                <a:solidFill>
                  <a:srgbClr val="FF0000"/>
                </a:solidFill>
              </a:rPr>
              <a:t>La situazione italiana</a:t>
            </a:r>
          </a:p>
          <a:p>
            <a:r>
              <a:rPr lang="it-IT" sz="2400" dirty="0" smtClean="0"/>
              <a:t>Oltre 11.000 Imprese</a:t>
            </a:r>
          </a:p>
          <a:p>
            <a:r>
              <a:rPr lang="it-IT" sz="2400" dirty="0" smtClean="0"/>
              <a:t>27% Lombardia  11% Lazio  8% E.R.  8% Veneto  8% Campania</a:t>
            </a:r>
          </a:p>
          <a:p>
            <a:r>
              <a:rPr lang="it-IT" sz="2400" dirty="0" smtClean="0"/>
              <a:t>73%  nei servizi 15% nel manifatturiero 12 in tutti gli altri settori</a:t>
            </a:r>
          </a:p>
          <a:p>
            <a:r>
              <a:rPr lang="it-IT" sz="2400" dirty="0" smtClean="0"/>
              <a:t>61.000 persone inclusi Fondatori ed Esterni</a:t>
            </a:r>
          </a:p>
          <a:p>
            <a:pPr marL="0" indent="0">
              <a:buNone/>
            </a:pPr>
            <a:r>
              <a:rPr lang="it-IT" sz="2400" dirty="0" smtClean="0"/>
              <a:t>Si tratta di un ecosistema piuttosto fragile, legato a in buona parte ad applicazioni di tecnologie conosciute </a:t>
            </a:r>
          </a:p>
          <a:p>
            <a:pPr marL="0" indent="0">
              <a:buNone/>
            </a:pPr>
            <a:r>
              <a:rPr lang="it-IT" sz="2400" dirty="0" smtClean="0"/>
              <a:t>Sono rarissime quelle impegnate in nuove tecnologie HARD (es nuove fonti energetiche)</a:t>
            </a:r>
          </a:p>
          <a:p>
            <a:endParaRPr lang="it-IT" sz="24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339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Casi di successo in Italia</a:t>
            </a:r>
          </a:p>
          <a:p>
            <a:r>
              <a:rPr lang="it-IT" dirty="0"/>
              <a:t>Ci sono, anche se di numero e dimensioni non paragonabili ai casi ben noti della </a:t>
            </a:r>
            <a:r>
              <a:rPr lang="it-IT" dirty="0" err="1"/>
              <a:t>Silicon</a:t>
            </a:r>
            <a:r>
              <a:rPr lang="it-IT" dirty="0"/>
              <a:t> Valley  ecc. Es. </a:t>
            </a:r>
            <a:r>
              <a:rPr lang="it-IT" dirty="0" err="1"/>
              <a:t>Yoox</a:t>
            </a:r>
            <a:r>
              <a:rPr lang="it-IT" dirty="0"/>
              <a:t>, </a:t>
            </a:r>
            <a:r>
              <a:rPr lang="it-IT" dirty="0" err="1" smtClean="0"/>
              <a:t>Kaleira</a:t>
            </a:r>
            <a:r>
              <a:rPr lang="it-IT" dirty="0" smtClean="0"/>
              <a:t>, </a:t>
            </a:r>
            <a:r>
              <a:rPr lang="it-IT" dirty="0" err="1" smtClean="0"/>
              <a:t>Musement</a:t>
            </a:r>
            <a:r>
              <a:rPr lang="it-IT" dirty="0" smtClean="0"/>
              <a:t>, </a:t>
            </a:r>
            <a:r>
              <a:rPr lang="it-IT" dirty="0" err="1" smtClean="0"/>
              <a:t>Grom</a:t>
            </a:r>
            <a:r>
              <a:rPr lang="it-IT" dirty="0" smtClean="0"/>
              <a:t>, varie nella moda, e nel biomedicale.</a:t>
            </a:r>
            <a:endParaRPr lang="it-IT" dirty="0"/>
          </a:p>
          <a:p>
            <a:r>
              <a:rPr lang="it-IT" dirty="0"/>
              <a:t>Perché così poche visto il talento imprenditoriale Italico?</a:t>
            </a:r>
          </a:p>
          <a:p>
            <a:r>
              <a:rPr lang="it-IT" dirty="0"/>
              <a:t>La cultura del piccolo è bello</a:t>
            </a:r>
          </a:p>
          <a:p>
            <a:r>
              <a:rPr lang="it-IT" dirty="0"/>
              <a:t>L’isolamento delle università dalle Imprese</a:t>
            </a:r>
          </a:p>
          <a:p>
            <a:r>
              <a:rPr lang="it-IT" dirty="0"/>
              <a:t>Il sistema scolastico non favorevole a scienza e tecnologia e senza un minimo di preparazione sull’economia</a:t>
            </a:r>
          </a:p>
          <a:p>
            <a:r>
              <a:rPr lang="it-IT" dirty="0"/>
              <a:t>Pochissimi Venture Capital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60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BDAEDB-27CB-4D33-80C9-DCB514C28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7E04276-B296-49AD-BB7F-1391ECE5ECEE}"/>
              </a:ext>
            </a:extLst>
          </p:cNvPr>
          <p:cNvSpPr txBox="1"/>
          <p:nvPr/>
        </p:nvSpPr>
        <p:spPr>
          <a:xfrm>
            <a:off x="2175309" y="3224463"/>
            <a:ext cx="71130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 smtClean="0"/>
              <a:t>Grazie per l’attenzione</a:t>
            </a:r>
            <a:endParaRPr lang="it-IT" sz="4800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15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4138863" y="567890"/>
            <a:ext cx="44717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8003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In questa lezione non vi presenterò una start up. Questo l’ha già fatto Alessandro </a:t>
            </a:r>
            <a:r>
              <a:rPr lang="it-IT" sz="2400" dirty="0" err="1" smtClean="0"/>
              <a:t>Cillario</a:t>
            </a:r>
            <a:r>
              <a:rPr lang="it-IT" sz="2400" dirty="0" smtClean="0"/>
              <a:t> con la sua CUBBIT tre settimane fa</a:t>
            </a:r>
          </a:p>
          <a:p>
            <a:r>
              <a:rPr lang="it-IT" sz="2400" dirty="0" smtClean="0"/>
              <a:t>Cercherò invece di sistematizzare l’insieme di esperienze che ho maturato in questo mondo, e che ho frequentato da diversi anni in varie vesti: come consulente specifico di alcune iniziative, come assistente nell’ Acceleratore d’Impresa al Politecnico di Milano, </a:t>
            </a:r>
            <a:r>
              <a:rPr lang="it-IT" sz="2400" dirty="0"/>
              <a:t>come Angel, </a:t>
            </a:r>
            <a:r>
              <a:rPr lang="it-IT" sz="2400" dirty="0" smtClean="0"/>
              <a:t>e come </a:t>
            </a:r>
            <a:r>
              <a:rPr lang="it-IT" sz="2400" dirty="0" err="1" smtClean="0"/>
              <a:t>scouting</a:t>
            </a:r>
            <a:r>
              <a:rPr lang="it-IT" sz="2400" dirty="0" smtClean="0"/>
              <a:t> di nuove iniziative.</a:t>
            </a:r>
          </a:p>
          <a:p>
            <a:r>
              <a:rPr lang="it-IT" sz="2400" dirty="0" smtClean="0"/>
              <a:t>Non si tratta tuttavia della teoria delle start up (che, per altro, credo che non esista) ma piuttosto un vademecum, derivato dalle mie esperienze, di ciò che uno start </a:t>
            </a:r>
            <a:r>
              <a:rPr lang="it-IT" sz="2400" dirty="0" err="1" smtClean="0"/>
              <a:t>upper</a:t>
            </a:r>
            <a:r>
              <a:rPr lang="it-IT" sz="2400" dirty="0" smtClean="0"/>
              <a:t> dovrebbe fare e soprattutto di ciò </a:t>
            </a:r>
            <a:r>
              <a:rPr lang="it-IT" sz="2400" dirty="0"/>
              <a:t>c</a:t>
            </a:r>
            <a:r>
              <a:rPr lang="it-IT" sz="2400" dirty="0" smtClean="0"/>
              <a:t>he non deve fare.</a:t>
            </a:r>
            <a:endParaRPr lang="it-IT" sz="24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1C998F-AF2F-48C6-A6DB-111C1A4F8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770" y="304316"/>
            <a:ext cx="12192000" cy="1129825"/>
          </a:xfrm>
        </p:spPr>
        <p:txBody>
          <a:bodyPr>
            <a:normAutofit/>
          </a:bodyPr>
          <a:lstStyle/>
          <a:p>
            <a:r>
              <a:rPr lang="it-IT" sz="4800" dirty="0">
                <a:solidFill>
                  <a:srgbClr val="FF0000"/>
                </a:solidFill>
              </a:rPr>
              <a:t>Le start </a:t>
            </a:r>
            <a:r>
              <a:rPr lang="it-IT" sz="4800" dirty="0" smtClean="0">
                <a:solidFill>
                  <a:srgbClr val="FF0000"/>
                </a:solidFill>
              </a:rPr>
              <a:t>up</a:t>
            </a:r>
            <a:endParaRPr lang="it-IT" sz="4800" dirty="0">
              <a:latin typeface="+mn-lt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CE1FCB-B37D-4B7F-AB6B-D98484DBF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891" y="1905802"/>
            <a:ext cx="10785910" cy="3638198"/>
          </a:xfrm>
        </p:spPr>
        <p:txBody>
          <a:bodyPr>
            <a:normAutofit fontScale="25000" lnSpcReduction="20000"/>
          </a:bodyPr>
          <a:lstStyle/>
          <a:p>
            <a:r>
              <a:rPr lang="it-IT" sz="11200" b="1" dirty="0">
                <a:solidFill>
                  <a:srgbClr val="FF0000"/>
                </a:solidFill>
              </a:rPr>
              <a:t>DEFINIZIONE</a:t>
            </a:r>
          </a:p>
          <a:p>
            <a:pPr algn="l"/>
            <a:r>
              <a:rPr lang="it-IT" sz="9600" dirty="0"/>
              <a:t>Esiste in Italia  una definizione giuridica, stabilita per poter accedere ad una serie di incentivi/facilitazioni  (Legge 17.12.2012  n.221 e seg.)</a:t>
            </a:r>
          </a:p>
          <a:p>
            <a:pPr algn="l"/>
            <a:r>
              <a:rPr lang="it-IT" sz="9600" dirty="0"/>
              <a:t>Nel linguaggio  comune  le Start up sono:  </a:t>
            </a:r>
          </a:p>
          <a:p>
            <a:pPr algn="l">
              <a:buFont typeface="Arial" pitchFamily="34" charset="0"/>
              <a:buChar char="•"/>
            </a:pPr>
            <a:r>
              <a:rPr lang="it-IT" sz="9600" dirty="0"/>
              <a:t>Imprese </a:t>
            </a:r>
            <a:r>
              <a:rPr lang="it-IT" sz="9600" dirty="0">
                <a:solidFill>
                  <a:srgbClr val="FF0000"/>
                </a:solidFill>
              </a:rPr>
              <a:t>innovative</a:t>
            </a:r>
            <a:r>
              <a:rPr lang="it-IT" sz="9600" dirty="0"/>
              <a:t> (in varie forme giuridiche) in cerca di un </a:t>
            </a:r>
            <a:r>
              <a:rPr lang="it-IT" sz="9600" dirty="0">
                <a:solidFill>
                  <a:srgbClr val="FF0000"/>
                </a:solidFill>
              </a:rPr>
              <a:t>business model ripetibile e scalabile.</a:t>
            </a:r>
          </a:p>
          <a:p>
            <a:pPr algn="l">
              <a:buFont typeface="Arial" pitchFamily="34" charset="0"/>
              <a:buChar char="•"/>
            </a:pPr>
            <a:r>
              <a:rPr lang="it-IT" sz="9600" dirty="0"/>
              <a:t>Possono riferirsi a:</a:t>
            </a:r>
          </a:p>
          <a:p>
            <a:pPr lvl="1" algn="l">
              <a:buFont typeface="Wingdings" pitchFamily="2" charset="2"/>
              <a:buChar char="ü"/>
            </a:pPr>
            <a:r>
              <a:rPr lang="it-IT" sz="9600" dirty="0"/>
              <a:t>Nuove tecnologie  e/o materiali</a:t>
            </a:r>
          </a:p>
          <a:p>
            <a:pPr lvl="1" algn="l">
              <a:buFont typeface="Wingdings" pitchFamily="2" charset="2"/>
              <a:buChar char="ü"/>
            </a:pPr>
            <a:r>
              <a:rPr lang="it-IT" sz="9600" dirty="0"/>
              <a:t>Nuovi prodotti (hardware o software)</a:t>
            </a:r>
          </a:p>
          <a:p>
            <a:pPr lvl="1" algn="l">
              <a:buFont typeface="Wingdings" pitchFamily="2" charset="2"/>
              <a:buChar char="ü"/>
            </a:pPr>
            <a:r>
              <a:rPr lang="it-IT" sz="9600" dirty="0"/>
              <a:t>Nuovi modi di vendita e/o distribuzione</a:t>
            </a:r>
          </a:p>
          <a:p>
            <a:pPr lvl="1" algn="l">
              <a:buFont typeface="Wingdings" pitchFamily="2" charset="2"/>
              <a:buChar char="ü"/>
            </a:pPr>
            <a:r>
              <a:rPr lang="it-IT" sz="9600" dirty="0"/>
              <a:t>Nuove modalità produttive </a:t>
            </a:r>
          </a:p>
          <a:p>
            <a:pPr lvl="1" algn="l">
              <a:buFont typeface="Wingdings" pitchFamily="2" charset="2"/>
              <a:buChar char="ü"/>
            </a:pPr>
            <a:r>
              <a:rPr lang="it-IT" sz="9600" dirty="0"/>
              <a:t>Ecc.</a:t>
            </a:r>
          </a:p>
          <a:p>
            <a:pPr algn="l">
              <a:buFont typeface="Arial" pitchFamily="34" charset="0"/>
              <a:buChar char="•"/>
            </a:pPr>
            <a:r>
              <a:rPr lang="it-IT" sz="9600" dirty="0"/>
              <a:t>Possono riguardare l’ICT, il Biomedicale ma pure settori industriali tradizionali, ecc.</a:t>
            </a:r>
          </a:p>
          <a:p>
            <a:pPr algn="l"/>
            <a:endParaRPr lang="it-IT" sz="8000" dirty="0"/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it-IT" sz="360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4BF1ADA-5BD1-4E6F-B92A-131D5507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AE5CAFA-CCAE-40C9-A535-DDA0EB6A5F53}"/>
              </a:ext>
            </a:extLst>
          </p:cNvPr>
          <p:cNvSpPr txBox="1"/>
          <p:nvPr/>
        </p:nvSpPr>
        <p:spPr>
          <a:xfrm>
            <a:off x="0" y="5656780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600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085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3500" dirty="0">
                <a:solidFill>
                  <a:srgbClr val="FF0000"/>
                </a:solidFill>
              </a:rPr>
              <a:t>Cosa occorre per dar vita ad una start up</a:t>
            </a:r>
          </a:p>
          <a:p>
            <a:r>
              <a:rPr lang="it-IT" sz="2800" dirty="0"/>
              <a:t>Una idea realmente nuova</a:t>
            </a:r>
          </a:p>
          <a:p>
            <a:r>
              <a:rPr lang="it-IT" sz="2800" dirty="0"/>
              <a:t>Non più di tre “Fondatori”</a:t>
            </a:r>
          </a:p>
          <a:p>
            <a:r>
              <a:rPr lang="it-IT" sz="2800" dirty="0"/>
              <a:t>Pensare in grande,  allo sviluppo, non a sopravvivere</a:t>
            </a:r>
          </a:p>
          <a:p>
            <a:r>
              <a:rPr lang="it-IT" sz="2800" dirty="0"/>
              <a:t>Trovare un paio di Angel che permettano di fare i primi passi  (Ti diano un </a:t>
            </a:r>
            <a:r>
              <a:rPr lang="it-IT" sz="2800" dirty="0" err="1"/>
              <a:t>pò</a:t>
            </a:r>
            <a:r>
              <a:rPr lang="it-IT" sz="2800" dirty="0"/>
              <a:t> di soldi e qualche buon consiglio e ti insegnino come si gestisce un’impresa)</a:t>
            </a:r>
          </a:p>
          <a:p>
            <a:r>
              <a:rPr lang="it-IT" sz="2800" dirty="0"/>
              <a:t>Determinazione incrollabile</a:t>
            </a:r>
          </a:p>
          <a:p>
            <a:r>
              <a:rPr lang="it-IT" sz="2800" dirty="0" smtClean="0"/>
              <a:t>Dedizione </a:t>
            </a:r>
            <a:r>
              <a:rPr lang="it-IT" sz="2800" dirty="0"/>
              <a:t>assoluta</a:t>
            </a:r>
          </a:p>
          <a:p>
            <a:r>
              <a:rPr lang="it-IT" sz="2800" dirty="0"/>
              <a:t>Saper  cercare e  “vendere” l’idea ai potenziali grandi finanziatori (Venture Capital) con un Business </a:t>
            </a:r>
            <a:r>
              <a:rPr lang="it-IT" sz="2800" dirty="0" err="1"/>
              <a:t>plan</a:t>
            </a:r>
            <a:r>
              <a:rPr lang="it-IT" sz="2800" dirty="0"/>
              <a:t> ambizioso ma realistico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27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3600" dirty="0" smtClean="0">
                <a:solidFill>
                  <a:srgbClr val="FF0000"/>
                </a:solidFill>
              </a:rPr>
              <a:t>Idea </a:t>
            </a:r>
            <a:r>
              <a:rPr lang="it-IT" sz="3600" dirty="0">
                <a:solidFill>
                  <a:srgbClr val="FF0000"/>
                </a:solidFill>
              </a:rPr>
              <a:t>Nuova</a:t>
            </a:r>
          </a:p>
          <a:p>
            <a:r>
              <a:rPr lang="it-IT" sz="3000" dirty="0"/>
              <a:t>Non basta che sia nuova per te: </a:t>
            </a:r>
          </a:p>
          <a:p>
            <a:r>
              <a:rPr lang="it-IT" sz="3000" dirty="0"/>
              <a:t>Verifica che lo sia per il mercato</a:t>
            </a:r>
          </a:p>
          <a:p>
            <a:r>
              <a:rPr lang="it-IT" sz="3000" dirty="0"/>
              <a:t>A chi può interessare</a:t>
            </a:r>
          </a:p>
          <a:p>
            <a:r>
              <a:rPr lang="it-IT" sz="3000" dirty="0"/>
              <a:t>Come può svilupparsi</a:t>
            </a:r>
          </a:p>
          <a:p>
            <a:r>
              <a:rPr lang="it-IT" sz="3000" dirty="0"/>
              <a:t>Quanto tempo occorre</a:t>
            </a:r>
          </a:p>
          <a:p>
            <a:r>
              <a:rPr lang="it-IT" sz="3000" dirty="0"/>
              <a:t>Che risorse sono necessarie</a:t>
            </a:r>
          </a:p>
          <a:p>
            <a:r>
              <a:rPr lang="it-IT" sz="3000" dirty="0"/>
              <a:t>Concorrenza esistente o potenziale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37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</a:rPr>
              <a:t>Fondatore/i</a:t>
            </a:r>
          </a:p>
          <a:p>
            <a:r>
              <a:rPr lang="it-IT" dirty="0"/>
              <a:t>Non più di tre (meglio due o uno)</a:t>
            </a:r>
          </a:p>
          <a:p>
            <a:r>
              <a:rPr lang="it-IT" dirty="0"/>
              <a:t>Assolutamente complementari</a:t>
            </a:r>
            <a:r>
              <a:rPr lang="it-IT" dirty="0" smtClean="0"/>
              <a:t>, senza </a:t>
            </a:r>
            <a:r>
              <a:rPr lang="it-IT" dirty="0"/>
              <a:t>sovrapposizioni , ma con visione unitaria del business</a:t>
            </a:r>
          </a:p>
          <a:p>
            <a:r>
              <a:rPr lang="it-IT" dirty="0"/>
              <a:t>Ruoli chiari di ciascuno </a:t>
            </a:r>
          </a:p>
          <a:p>
            <a:r>
              <a:rPr lang="it-IT" dirty="0"/>
              <a:t>Capacità di lavoro in team</a:t>
            </a:r>
          </a:p>
          <a:p>
            <a:r>
              <a:rPr lang="it-IT" dirty="0"/>
              <a:t>Rispetto reciproco</a:t>
            </a:r>
          </a:p>
          <a:p>
            <a:r>
              <a:rPr lang="it-IT" dirty="0"/>
              <a:t>Determinazione al successo dell’impresa</a:t>
            </a:r>
          </a:p>
          <a:p>
            <a:r>
              <a:rPr lang="it-IT" dirty="0"/>
              <a:t>Dedizione assoluta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9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t-IT" sz="4600" dirty="0">
                <a:solidFill>
                  <a:srgbClr val="FF0000"/>
                </a:solidFill>
              </a:rPr>
              <a:t>Pensare in grande,  allo sviluppo, non a sopravvivere   </a:t>
            </a:r>
          </a:p>
          <a:p>
            <a:pPr marL="0" indent="0">
              <a:buNone/>
            </a:pPr>
            <a:r>
              <a:rPr lang="it-IT" sz="3800" dirty="0" smtClean="0"/>
              <a:t>Occorre:   </a:t>
            </a:r>
            <a:endParaRPr lang="it-IT" sz="3800" dirty="0"/>
          </a:p>
          <a:p>
            <a:r>
              <a:rPr lang="it-IT" sz="3800" dirty="0" smtClean="0"/>
              <a:t>Cultura </a:t>
            </a:r>
            <a:r>
              <a:rPr lang="it-IT" sz="3800" dirty="0"/>
              <a:t>di Business</a:t>
            </a:r>
          </a:p>
          <a:p>
            <a:r>
              <a:rPr lang="it-IT" sz="3800" dirty="0"/>
              <a:t>Conoscenza del  Mondo</a:t>
            </a:r>
          </a:p>
          <a:p>
            <a:r>
              <a:rPr lang="it-IT" sz="3800" dirty="0"/>
              <a:t>Curiosità</a:t>
            </a:r>
          </a:p>
          <a:p>
            <a:r>
              <a:rPr lang="it-IT" sz="3800" dirty="0"/>
              <a:t>Coraggio</a:t>
            </a:r>
          </a:p>
          <a:p>
            <a:r>
              <a:rPr lang="it-IT" sz="3800" dirty="0"/>
              <a:t>Senso del rischio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10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it-IT" sz="4600" dirty="0">
                <a:solidFill>
                  <a:srgbClr val="FF0000"/>
                </a:solidFill>
              </a:rPr>
              <a:t>Preparare un Business Plan</a:t>
            </a:r>
          </a:p>
          <a:p>
            <a:r>
              <a:rPr lang="it-IT" sz="4600" dirty="0"/>
              <a:t>Ambizioso ma</a:t>
            </a:r>
          </a:p>
          <a:p>
            <a:r>
              <a:rPr lang="it-IT" sz="4600" dirty="0"/>
              <a:t>Realistico</a:t>
            </a:r>
          </a:p>
          <a:p>
            <a:pPr marL="0" indent="0" algn="ctr">
              <a:buNone/>
            </a:pPr>
            <a:r>
              <a:rPr lang="it-IT" sz="4600" dirty="0">
                <a:solidFill>
                  <a:srgbClr val="FF0000"/>
                </a:solidFill>
              </a:rPr>
              <a:t>Cercare le risorse</a:t>
            </a:r>
          </a:p>
          <a:p>
            <a:r>
              <a:rPr lang="it-IT" sz="4600" dirty="0"/>
              <a:t>Le competenze mancanti (quasi sempre quelle gestionali)</a:t>
            </a:r>
          </a:p>
          <a:p>
            <a:r>
              <a:rPr lang="it-IT" sz="4600" dirty="0"/>
              <a:t>Le risorse </a:t>
            </a:r>
            <a:r>
              <a:rPr lang="it-IT" sz="4600" dirty="0" smtClean="0"/>
              <a:t>finanziarie</a:t>
            </a:r>
          </a:p>
          <a:p>
            <a:r>
              <a:rPr lang="it-IT" sz="4600" dirty="0" smtClean="0"/>
              <a:t>Banche con Fondo Garanzia  Statale</a:t>
            </a:r>
          </a:p>
          <a:p>
            <a:r>
              <a:rPr lang="it-IT" sz="4600" dirty="0" smtClean="0"/>
              <a:t>Gli “</a:t>
            </a:r>
            <a:r>
              <a:rPr lang="it-IT" sz="4600" dirty="0" err="1" smtClean="0"/>
              <a:t>angel</a:t>
            </a:r>
            <a:r>
              <a:rPr lang="it-IT" sz="4600" dirty="0" smtClean="0"/>
              <a:t>”       poi</a:t>
            </a:r>
          </a:p>
          <a:p>
            <a:pPr lvl="1"/>
            <a:r>
              <a:rPr lang="it-IT" sz="4600" dirty="0" smtClean="0"/>
              <a:t>I Venture Capital </a:t>
            </a:r>
          </a:p>
          <a:p>
            <a:pPr lvl="1"/>
            <a:r>
              <a:rPr lang="it-IT" sz="4600" dirty="0" smtClean="0"/>
              <a:t>Il </a:t>
            </a:r>
            <a:r>
              <a:rPr lang="it-IT" sz="4600" dirty="0" err="1" smtClean="0"/>
              <a:t>Crowfunding</a:t>
            </a:r>
            <a:endParaRPr lang="it-IT" sz="46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40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>
                <a:solidFill>
                  <a:srgbClr val="FF0000"/>
                </a:solidFill>
              </a:rPr>
              <a:t>Le start up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it-IT" sz="4100" dirty="0">
                <a:solidFill>
                  <a:srgbClr val="FF0000"/>
                </a:solidFill>
              </a:rPr>
              <a:t>Gli incubatori</a:t>
            </a:r>
          </a:p>
          <a:p>
            <a:r>
              <a:rPr lang="it-IT" sz="4000" dirty="0"/>
              <a:t>Sono strutture che supportano il processo di creazione di start up fornendo </a:t>
            </a:r>
            <a:r>
              <a:rPr lang="it-IT" sz="4000" dirty="0">
                <a:latin typeface="Calibri" pitchFamily="34" charset="0"/>
                <a:cs typeface="Calibri" pitchFamily="34" charset="0"/>
              </a:rPr>
              <a:t>gli spazi fisici dell’incubatore, i servizi di supporto allo sviluppo del business e le opportunità di integrazione e networking.</a:t>
            </a:r>
          </a:p>
          <a:p>
            <a:r>
              <a:rPr lang="it-IT" sz="4000" dirty="0">
                <a:latin typeface="Calibri" pitchFamily="34" charset="0"/>
                <a:cs typeface="Calibri" pitchFamily="34" charset="0"/>
              </a:rPr>
              <a:t>I Politecnici  (MI, TO, BA</a:t>
            </a:r>
            <a:r>
              <a:rPr lang="it-IT" sz="4000" dirty="0" smtClean="0">
                <a:latin typeface="Calibri" pitchFamily="34" charset="0"/>
                <a:cs typeface="Calibri" pitchFamily="34" charset="0"/>
              </a:rPr>
              <a:t>), l’Alma Mater </a:t>
            </a:r>
            <a:r>
              <a:rPr lang="it-IT" sz="4000" dirty="0">
                <a:latin typeface="Calibri" pitchFamily="34" charset="0"/>
                <a:cs typeface="Calibri" pitchFamily="34" charset="0"/>
              </a:rPr>
              <a:t>e molte </a:t>
            </a:r>
            <a:r>
              <a:rPr lang="it-IT" sz="4000" dirty="0" smtClean="0">
                <a:latin typeface="Calibri" pitchFamily="34" charset="0"/>
                <a:cs typeface="Calibri" pitchFamily="34" charset="0"/>
              </a:rPr>
              <a:t>altre Università </a:t>
            </a:r>
            <a:r>
              <a:rPr lang="it-IT" sz="4000" dirty="0">
                <a:latin typeface="Calibri" pitchFamily="34" charset="0"/>
                <a:cs typeface="Calibri" pitchFamily="34" charset="0"/>
              </a:rPr>
              <a:t>hanno tali strutture</a:t>
            </a:r>
          </a:p>
          <a:p>
            <a:r>
              <a:rPr lang="it-IT" sz="4000" dirty="0">
                <a:latin typeface="Calibri" pitchFamily="34" charset="0"/>
                <a:cs typeface="Calibri" pitchFamily="34" charset="0"/>
              </a:rPr>
              <a:t>Vi sono poi incubatori privati  e Corporate e JV Pubblico/Privato</a:t>
            </a:r>
          </a:p>
          <a:p>
            <a:r>
              <a:rPr lang="it-IT" sz="4000" dirty="0">
                <a:latin typeface="Calibri" pitchFamily="34" charset="0"/>
                <a:cs typeface="Calibri" pitchFamily="34" charset="0"/>
              </a:rPr>
              <a:t>Sono strutture che facilitano enormemente l’operatività ma non finanziano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Ing. Gian Carlo Vaccari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2DB27-5C1D-4D10-8858-822C913CED8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47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1099</Words>
  <Application>Microsoft Office PowerPoint</Application>
  <PresentationFormat>Widescreen</PresentationFormat>
  <Paragraphs>163</Paragraphs>
  <Slides>15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Tema di Office</vt:lpstr>
      <vt:lpstr>Personalizza struttura</vt:lpstr>
      <vt:lpstr>1_Tema di Office</vt:lpstr>
      <vt:lpstr>Employability Come presentarsi nel mondo del lavoro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Le start up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Ilaria Grossi</dc:creator>
  <cp:lastModifiedBy>. .</cp:lastModifiedBy>
  <cp:revision>44</cp:revision>
  <dcterms:created xsi:type="dcterms:W3CDTF">2018-01-13T11:18:25Z</dcterms:created>
  <dcterms:modified xsi:type="dcterms:W3CDTF">2020-04-22T16:47:35Z</dcterms:modified>
</cp:coreProperties>
</file>