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672" r:id="rId3"/>
    <p:sldMasterId id="2147483709" r:id="rId4"/>
    <p:sldMasterId id="2147483684" r:id="rId5"/>
  </p:sldMasterIdLst>
  <p:notesMasterIdLst>
    <p:notesMasterId r:id="rId33"/>
  </p:notesMasterIdLst>
  <p:sldIdLst>
    <p:sldId id="256" r:id="rId6"/>
    <p:sldId id="261" r:id="rId7"/>
    <p:sldId id="332" r:id="rId8"/>
    <p:sldId id="333" r:id="rId9"/>
    <p:sldId id="283" r:id="rId10"/>
    <p:sldId id="284" r:id="rId11"/>
    <p:sldId id="285" r:id="rId12"/>
    <p:sldId id="287" r:id="rId13"/>
    <p:sldId id="288" r:id="rId14"/>
    <p:sldId id="292" r:id="rId15"/>
    <p:sldId id="289" r:id="rId16"/>
    <p:sldId id="328" r:id="rId17"/>
    <p:sldId id="291" r:id="rId18"/>
    <p:sldId id="293" r:id="rId19"/>
    <p:sldId id="295" r:id="rId20"/>
    <p:sldId id="297" r:id="rId21"/>
    <p:sldId id="260" r:id="rId22"/>
    <p:sldId id="298" r:id="rId23"/>
    <p:sldId id="299" r:id="rId24"/>
    <p:sldId id="300" r:id="rId25"/>
    <p:sldId id="302" r:id="rId26"/>
    <p:sldId id="303" r:id="rId27"/>
    <p:sldId id="308" r:id="rId28"/>
    <p:sldId id="309" r:id="rId29"/>
    <p:sldId id="311" r:id="rId30"/>
    <p:sldId id="312" r:id="rId31"/>
    <p:sldId id="259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1" autoAdjust="0"/>
    <p:restoredTop sz="96544" autoAdjust="0"/>
  </p:normalViewPr>
  <p:slideViewPr>
    <p:cSldViewPr snapToGrid="0">
      <p:cViewPr varScale="1">
        <p:scale>
          <a:sx n="110" d="100"/>
          <a:sy n="110" d="100"/>
        </p:scale>
        <p:origin x="57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0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9EDF1-63EF-43D6-9E24-6C548CB4B021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D7AD2-0736-4274-8BFE-FBF918D1E5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10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8576DC53-F946-4354-B9BC-2EB1C0FA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2E7CA6-4827-4383-A424-2690132D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ECD620-B7BD-4F65-BDD6-83C54882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  <a:endParaRPr lang="it-IT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4B1F7F2B-2932-4974-BE3D-E2214CFA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028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A07A-7D59-4653-B219-2522849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5D5C73-E2CB-453D-BF5B-CF133D3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A9353-E10F-4D82-BF42-C4FA96787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ACF9F-75AF-443B-B5A8-6DFD4BC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0E196-F452-4D08-84E1-29823220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68F4A8-AAB0-4F34-83A7-1BD4A65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07EED-0C7D-4030-AFB0-FF76A395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8F031C-5182-4B89-9E23-E5D9A6510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C0AFE-C269-415D-B850-209A4CB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4AB7A-524C-4D42-A31B-FF31FA8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035105-DD7A-4BDD-BB63-ACE71D4D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38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D47587-433F-45E0-AFCE-9DC4B820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16EE1-1E3D-4157-87AE-F5CB1BBB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5AD82-6856-4723-8075-2E0204F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16F76-EE45-48D6-AF08-0AD95A70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6E8E9-0032-4D25-9E32-B784F977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37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23C853-5507-4156-97A7-A038665DE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99FC236-F239-4160-B3A6-0E8AB341F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9AB412-48A2-4288-84BE-0191DF20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994D76-B0EA-4224-8D2E-60777132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3A3652-17F4-437F-A734-222DD708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895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7D46C-C655-4138-B89D-596DE5C2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2CE6F2-2ABC-4C53-8A5C-9849B639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19A5F-9D00-4294-B39A-2D72E233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8D5607-1B90-4310-AC66-3CA3821E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529BC1-1BB8-4FA7-A3A5-0DC8A476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31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9EE61C-743D-458D-A519-E4C9B19B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E56E5C-A55D-4DFF-AC06-FEB378669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41F56-3105-4D45-A3D1-2D780A70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CF5087-FC48-4C22-9795-4D5707E9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1F4E2E-1668-46EC-B96B-5F3C96C6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4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3E4AD-27EE-4C4F-B6FC-DED3CC03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0B6095-A9D2-48C4-9C7A-8FEA0A434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E6741A-A664-4255-ADF3-838338A2C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B87BC5-A7E5-4F7B-A36B-4BE30766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D37935-4B32-499E-B2AB-5F09D379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3A73E5-6CF7-47DC-B2D2-7173933F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31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57E98-A086-47E6-B98A-6B2E9C3D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306441-4AE4-4C29-9F11-FB25D295E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FBE92-7630-41CE-9933-3D4E81563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EF64C9-0071-483B-8413-9993D4273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B661C9-01E5-4297-87FF-4FB8AD7D4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732432-A2DB-4E53-BAD8-CA0007DC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BBB756E-91C0-4A67-8AF1-0D8F0E7C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D14497-ECF2-49A5-9888-A258CE46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0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DA487-C821-4801-8035-0F898ED8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704745-71E9-492A-B4F9-E8705CDD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4E069E-C776-4FB3-AA1B-5722FB02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A48856-43B0-4C84-9040-96AA0507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08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151559-0564-4255-B16C-781245CA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350491-706F-41DA-BDC7-A7106585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16E3B9-4180-4952-AD5E-A669D660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7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F93C1-B663-4F7C-8FB3-3A89070D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56F9E72-7877-4F22-93E0-ED9C2654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322436-7B96-4FB9-A9A8-D6CE64C4C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2393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B4F54-FA43-4984-A8EF-FB88F80A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1C16A7-3BEC-4EAD-9553-970A3852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A5B4A9-E4FA-417F-9303-82F067BD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36CEA8-3B86-4B86-AB5C-E65960ED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6275EC-155D-489B-B77D-31B69FF1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0DBB43-7AEC-4FD6-A67E-4CF28EAB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615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8BFAB-F3FC-4FBA-9781-644978C0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E1EDD0-DF52-473C-8AB0-7ABE5FE09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248343-A5D9-47BD-B336-8F44550DC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B552C8-1BD8-41E1-8750-6D47E90A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E3500D-1F1C-4BD3-B75A-E97E5B49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23FA67-8FC5-444F-93F5-EC2A768E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15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2254BE-3987-44A9-B1EC-17225E33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3457C8-5762-4910-8BB7-1AA560BB8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3D810-B4EC-45E6-A400-8BCE031D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E7A1CC-95D9-42B5-8A98-92E976A2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FFF68-E668-439A-BD81-322809E1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037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110292-3F22-4694-BF9D-8F43E482D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22CB7-10A5-4A01-A2E4-D4697B89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E69F80-5B84-4083-834F-E6A8AE20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9B3F05-00E9-418B-B889-D4C7429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4F4788-84DA-4E7E-9AFB-324E8462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416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F349F-2CD0-48D1-9AD9-20305B39F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CE65BA0-19FC-4F87-883E-8A6C5BB0E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501B6F-7064-4F22-A4EF-D3D069EC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2EC67-72CE-4AD2-9A1F-D75ADFFA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AFB34-6F4A-4322-A3D6-8B039A7B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36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A84DFA-B2B8-4D36-8B55-C258892A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31BF7F-D59F-4C54-BAA4-49A6BD32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31E6A9-C5A4-4D55-A790-0367E002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0E3271-1E9D-4B45-97B8-BEC2C2FA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96FC6E-7F65-4E81-850E-A2738470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997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2F6A47-9910-4895-8CEE-9E45E305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B6F497-8B4D-4CF5-B4C5-4FCBEB50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A1D11-8AF5-4058-BE0E-5CBD354F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49096A-74C5-474A-B457-CEC31E67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FE410F-67F1-4C56-B738-55E6601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040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2EF8B6-6F07-4D44-BD92-8B485CDF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8D2FB-A240-438E-A999-28DCFCC23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B1758E-DE27-425D-9EE4-12338DAB7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0B3AAD-A948-4361-BA35-7FAE367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FE59D7-4E8B-437E-8CF8-C353AE04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B817F7-2D65-41AF-9DF4-FC30C95C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656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FEFA3B-7590-42A5-B5AC-57C0B8C5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0C3E87-DCCA-4F07-9476-1434A8CBE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BCB7E6-590B-4E41-B073-FE0ABBB55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A84D54-9FE3-4744-B101-AB06D329E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5329E38-B52C-4970-8A51-C000915C5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4AEDC0-5F67-4CB0-88F8-DB5DC799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3102D09-B6D7-41F8-8E68-59487ED7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CA62EB-58CC-448F-9161-BDF0BF2B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395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139B2-3529-4EE9-AAC7-02F4FEFA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4F8E1C-F9AB-4D13-A40C-F80D8648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116F32-53AA-4EEB-A658-5CF302DD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23EA10-1F31-4EE6-9D41-681C72F3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3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15E2B-1037-4D2C-B506-91AFFF27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7"/>
            <a:ext cx="12192000" cy="1889499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B7640-93B5-43BB-85DD-7BC284D0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A4C955-8736-454B-8B8C-C0B6EAAF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BB0DF-37C9-4D8F-A837-9912F1C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3A973-6EB2-43C0-8817-D7CCBE9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618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0ED2130-0450-4CB8-B7E6-FBE7BDDB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7DAFC5-6D3F-4B6D-8869-43E75160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585F71-2CB0-44C7-8E8B-3328A0B2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017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1D5C8-8A1E-43C5-A9E7-455DC9AC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488E07-7506-4A96-817C-67489976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EC1983-E99B-4FF2-B567-76895C2D5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F258F7-64A2-4D36-9B39-E4656422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2F5E15-3BCC-4BCB-AB8E-86ACE499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DBBD2B-F66E-4814-9C37-FA87B400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10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80B2B-58FD-4A96-A3A4-0595940B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5EAFE6-4F8F-4070-8168-19CE0FC51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A0E97E-6212-4136-869C-8A16974CA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706E81-55B1-459B-A926-6BA035E0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FEEB4-DBBE-45FF-B6E8-5E9DA5A9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220927-6AFD-4C45-9812-127A9BA9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228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F74FF-2AC7-4E27-BECF-BA86806E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5FBAA8-DAB4-4A86-B2E9-DDF45F645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208FE0-C2C6-4844-8FBE-21C6BB51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5CA51B-2D69-4B21-8703-CB2CB53C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D32BD-6F8D-4699-8327-C89CBB85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12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01E68F-9EDB-45E8-BCCB-43DEB36B6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93B175-3D2F-40B5-9055-63C40C71D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80641B-3302-40C8-80CD-A70D4AA57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FFD81C-538F-475D-9C74-0F4C1518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37785-A3D2-4DC8-8309-97F17D7E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327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98D1F-B494-41FE-8145-9FD3B99B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7639DC-7044-4772-87BB-B56F88CE4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BFA525-2B1B-44D2-9E83-600431E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730CED-D35D-4AC3-BE9B-4EE84F21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BBD6FB-82EB-412A-A253-35FC61DB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410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B12DB-B04C-4F4C-B029-CF8AFAB6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5316FE-D656-4FD9-9E68-3CAEF1104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3C1B3A-4B00-4D8F-A782-74201092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802593-CDF7-4990-BBAE-E49E2074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B4BAF-DEE4-4188-961E-00AA36B4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595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27BBFB-8A27-48CF-83EF-E2CDCFF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76239D-E748-4D1E-8078-35A87F99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673D7-F0EE-440A-AE0C-A40EE40D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CB2C52-0BCC-4056-B214-716A76F4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402B2E-426F-4CBA-82AE-2026F5A1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815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181D2-3209-499D-A61C-F1CEE047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E6A344-727A-4927-8531-405AB148D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82E98A-60AC-4335-8307-884A09250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A37EC1-0E4F-4004-8F97-2520C256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B8C567-B028-4D71-AB7B-6715353B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43B3FA-E528-4265-9FCF-1083E492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491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D2DFE-10FB-4E6D-9093-A9FFD305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8CFFB5-DAF6-483D-A57E-EAEE118E1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7F3F1F-07CA-4345-8E4F-CD97F03FB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9A509-DB6F-430A-ACF3-162F92DA1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5E85D1-2690-4B76-A35E-ADD490BAB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EF50BF3-1958-43F7-824A-1AC93CA7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CBF983-E6E5-4EF3-9670-31BDA874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973ADB-B0CD-4731-95F4-142BA5A8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44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2286-9882-4FB4-96CE-BEF44931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530EE-4E9A-4BAA-9B7C-9DB583EF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F8310-8A49-426E-9855-F0EB0813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AA24A-1976-4F18-8E22-E05998CE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D3038-D426-42D8-BBAC-F1ED3B61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423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62387-339F-44A0-9297-F3CE0959A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8B9C0EE-0627-4CA5-8029-2833A5CE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796A40-9969-4BEA-AD53-9550B3E7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471CEA-DEF1-4E80-90D0-87FC0A69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737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E016C9-2FAE-4560-9A74-B3AB1BF4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1C3399-B67B-4077-92B7-9E9DADF8E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4B97A9-3BB3-499B-A8CA-8A12AC96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61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AA70E-8FF0-47EA-835A-9A73574C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8DA935-DA2E-4D12-BEE2-9B1A14AE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D0B6AA-762E-4256-ACE4-8F147F91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826C57-344B-42D8-803B-048FAC0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D90F89-DAB3-408D-9DDA-AD600501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2CCF00-F979-453C-80D8-DE88020B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046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A8412-E533-417E-8985-4BAAD66C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0175DB1-EF05-4F97-B907-BA5BC2252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E5A508A-75B0-4F10-BEE5-DFE95339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DD9C7A-A256-4B64-8599-95CA3B72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2B5959-8242-4B76-8080-E7612ED6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A8A703-9E83-4853-A0CB-3B40F8FB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50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0888C-3154-4E25-BB36-867F1730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92CFBB-0F0B-4517-9882-219858377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E48EC5-3BE4-4DCA-92D1-A1F27F83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F76192-2206-412F-AAA6-EC30E755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82BBEF-4BC5-4CF1-9233-09846886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643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E82838-57B2-422B-A1B2-0DC03C4391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2566C3-35BC-4488-A2A7-E99DE8657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01D233-8EF0-4036-94FD-6A37E1DF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9B21EF-2CBB-4D87-8382-DFD96AE3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6C63E4-0D56-40CA-8235-442A731E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44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17FF0-E77F-419A-8FCA-B1AB64EB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D57BD46-7BFB-496F-B012-C51E6716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A9B60F-BBE2-4230-89A9-DAB94BC7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4B0AB5-9761-4759-8651-785FC61E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621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4E8569-9359-4CEE-AB0B-939173FC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76DC53-F946-4354-B9BC-2EB1C0FA6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2B05A-B013-4099-9E0D-023C1790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65386-297D-4687-9A4F-DFBF4104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F591DD-FAEF-4B63-9C08-D29B70C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180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815E2B-1037-4D2C-B506-91AFFF27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B7640-93B5-43BB-85DD-7BC284D0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A4C955-8736-454B-8B8C-C0B6EAAF0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CBB0DF-37C9-4D8F-A837-9912F1CD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23A973-6EB2-43C0-8817-D7CCBE9D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5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2286-9882-4FB4-96CE-BEF44931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530EE-4E9A-4BAA-9B7C-9DB583EF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8F8310-8A49-426E-9855-F0EB0813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AA24A-1976-4F18-8E22-E05998CE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4D3038-D426-42D8-BBAC-F1ED3B61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95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AA37B-47B4-447D-A61E-0FC95FF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CDAD0-38AD-404E-B6B9-C7C5CF9F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505DE7-B3DE-4A23-9B24-0E8C27F6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3F15C-C6F5-4A68-9E7C-3402C6AA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A9123-D0DE-4BC4-BC36-526289D1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C93F6C-8F30-4CA2-9ECE-D1561A70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0083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AA37B-47B4-447D-A61E-0FC95FF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5CDAD0-38AD-404E-B6B9-C7C5CF9FD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505DE7-B3DE-4A23-9B24-0E8C27F63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3F15C-C6F5-4A68-9E7C-3402C6AA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1A9123-D0DE-4BC4-BC36-526289D1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C93F6C-8F30-4CA2-9ECE-D1561A70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350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C68AA-482D-4EF5-9F05-4AC6F105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A6122B-096C-4528-BB74-89E13985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5D95A-4E29-4260-A9AC-E3A6B67E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A42843-9BC3-4C79-AF13-888E82F7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E3D45A-14EC-4C02-B935-10C5FA26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6A8B3D-38C9-4D0F-8079-4DC33841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585DDB-F2AE-4E24-A964-87D6D3D1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5B33C5-2DC9-4C3D-AAA3-D7D7D612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195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12AC-2F2B-42D2-A074-926F037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9B153E-5CC3-41B1-ADBF-1825C8B5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139811-DFC4-4281-A2ED-F82C301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3621EB-B552-499A-B5B2-555E5555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4076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584611-BF99-497A-A3D6-84489A7B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D2C0FB-3F5B-4CA1-8137-C42CFE8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E04D9-8B99-4EAF-A082-617FD0D4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19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57568-3E61-4F21-B851-A5E5C109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337F2-6B0B-49CD-8735-B1442848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8322C-9B24-4884-8570-48E478C00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EA9CBB-A1A4-47B3-8A12-E5B66A6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189ABB-3CBC-494E-9A80-47F563F9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18B89C-45F6-4B9D-8FAF-508EFDA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136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B1A07A-7D59-4653-B219-25228496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5D5C73-E2CB-453D-BF5B-CF133D320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6A9353-E10F-4D82-BF42-C4FA96787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ACF9F-75AF-443B-B5A8-6DFD4BC7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0E196-F452-4D08-84E1-29823220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68F4A8-AAB0-4F34-83A7-1BD4A65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133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07EED-0C7D-4030-AFB0-FF76A395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8F031C-5182-4B89-9E23-E5D9A6510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3C0AFE-C269-415D-B850-209A4CB0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14AB7A-524C-4D42-A31B-FF31FA89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035105-DD7A-4BDD-BB63-ACE71D4D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95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D47587-433F-45E0-AFCE-9DC4B820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16EE1-1E3D-4157-87AE-F5CB1BBB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5AD82-6856-4723-8075-2E0204F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916F76-EE45-48D6-AF08-0AD95A70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6E8E9-0032-4D25-9E32-B784F977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3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C68AA-482D-4EF5-9F05-4AC6F105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A6122B-096C-4528-BB74-89E13985A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5D95A-4E29-4260-A9AC-E3A6B67E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A42843-9BC3-4C79-AF13-888E82F7C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3E3D45A-14EC-4C02-B935-10C5FA26B8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6A8B3D-38C9-4D0F-8079-4DC33841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585DDB-F2AE-4E24-A964-87D6D3D1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5B33C5-2DC9-4C3D-AAA3-D7D7D612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712AC-2F2B-42D2-A074-926F0374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9B153E-5CC3-41B1-ADBF-1825C8B5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139811-DFC4-4281-A2ED-F82C301D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3621EB-B552-499A-B5B2-555E5555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7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584611-BF99-497A-A3D6-84489A7B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D2C0FB-3F5B-4CA1-8137-C42CFE8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E04D9-8B99-4EAF-A082-617FD0D4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3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657568-3E61-4F21-B851-A5E5C109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337F2-6B0B-49CD-8735-B14428483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D8322C-9B24-4884-8570-48E478C00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EA9CBB-A1A4-47B3-8A12-E5B66A6F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16/05/2018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189ABB-3CBC-494E-9A80-47F563F9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318B89C-45F6-4B9D-8FAF-508EFDA6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2DB27-5C1D-4D10-8858-822C913CED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00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90E38EE-B3BF-49BE-874C-EBE8AF9EB0C7}"/>
              </a:ext>
            </a:extLst>
          </p:cNvPr>
          <p:cNvGrpSpPr/>
          <p:nvPr userDrawn="1"/>
        </p:nvGrpSpPr>
        <p:grpSpPr>
          <a:xfrm>
            <a:off x="0" y="6360459"/>
            <a:ext cx="12192000" cy="534117"/>
            <a:chOff x="0" y="6360459"/>
            <a:chExt cx="12192000" cy="53411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28EFED-FACA-42C5-8FB0-F1099C2EB5D6}"/>
                </a:ext>
              </a:extLst>
            </p:cNvPr>
            <p:cNvSpPr/>
            <p:nvPr/>
          </p:nvSpPr>
          <p:spPr>
            <a:xfrm>
              <a:off x="0" y="6360459"/>
              <a:ext cx="12192000" cy="53411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7EE6C72-6391-4A47-9848-FFA9F711F576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17BCE3-D460-4F2A-BD59-1D7E5947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985"/>
            <a:ext cx="10515600" cy="410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8F88B4-AD99-4D8D-9B8B-742B2BD28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449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it-IT"/>
              <a:t>16/05/2018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2D7776-2B7A-461D-A508-D6CF6545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it-IT"/>
              <a:t>ing. Riccardo Cenerini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41E7BAB-7BB1-42BB-AC99-A71CCB32E71C}"/>
              </a:ext>
            </a:extLst>
          </p:cNvPr>
          <p:cNvGrpSpPr/>
          <p:nvPr userDrawn="1"/>
        </p:nvGrpSpPr>
        <p:grpSpPr>
          <a:xfrm>
            <a:off x="0" y="-3696"/>
            <a:ext cx="12046286" cy="1889500"/>
            <a:chOff x="0" y="-3696"/>
            <a:chExt cx="12046286" cy="18895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94499BE-D26B-4C66-808B-A3CEFE5A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6" t="7059" r="26719" b="39990"/>
            <a:stretch/>
          </p:blipFill>
          <p:spPr>
            <a:xfrm>
              <a:off x="0" y="-3696"/>
              <a:ext cx="1444752" cy="1889499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EF3971B-D0A2-4595-BD46-02E649151FBF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885804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74145CF-2A1C-4CE2-ABB3-E73B930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85804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A9C1A96-26BD-409F-ADC5-13816669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496" y="289022"/>
              <a:ext cx="2354790" cy="924735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DECEF9-91C8-4B5F-9A1A-B4076504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7"/>
            <a:ext cx="12192000" cy="188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98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0EF5DF-5338-42D4-92B6-211A1DF8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DA927D-6E55-4B6C-80A9-C24037971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1F4F5A-1BA4-43E8-8E83-5F02F6342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16/05/2018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566BF7-5F58-4617-ABC5-E55CD95B9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614312-1C08-4610-83D4-4FC16B98A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6680-289C-4EBD-B8F6-30308AF3AE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6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32BA6C71-C973-4FAB-AFD7-CC1E53315B7B}"/>
              </a:ext>
            </a:extLst>
          </p:cNvPr>
          <p:cNvGrpSpPr/>
          <p:nvPr userDrawn="1"/>
        </p:nvGrpSpPr>
        <p:grpSpPr>
          <a:xfrm>
            <a:off x="0" y="6360459"/>
            <a:ext cx="12192000" cy="497541"/>
            <a:chOff x="0" y="6360459"/>
            <a:chExt cx="12192000" cy="497541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A314380D-1D18-4FD7-B35F-D0D33AA9FC67}"/>
                </a:ext>
              </a:extLst>
            </p:cNvPr>
            <p:cNvSpPr/>
            <p:nvPr/>
          </p:nvSpPr>
          <p:spPr>
            <a:xfrm>
              <a:off x="0" y="6360459"/>
              <a:ext cx="12192000" cy="49754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BF8B4440-2E04-441E-A49F-09E1B5DF4562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A5C31B4B-B84E-4AFC-A3EF-C9EF781CEFA8}"/>
              </a:ext>
            </a:extLst>
          </p:cNvPr>
          <p:cNvGrpSpPr/>
          <p:nvPr userDrawn="1"/>
        </p:nvGrpSpPr>
        <p:grpSpPr>
          <a:xfrm>
            <a:off x="0" y="0"/>
            <a:ext cx="12084000" cy="1076326"/>
            <a:chOff x="0" y="0"/>
            <a:chExt cx="12084000" cy="1076326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333ADB0-BDFC-4FB2-9395-2444CB36DD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1" t="7059" r="26719" b="36283"/>
            <a:stretch/>
          </p:blipFill>
          <p:spPr>
            <a:xfrm>
              <a:off x="0" y="4120"/>
              <a:ext cx="876299" cy="1072206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8923D8FE-5ACE-4CB0-9884-D7DB4F1FCF48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076325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11239208-CB3F-4F52-97FB-3A6DAC30D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076325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992E689-3B1C-455C-AA05-FFA3BC688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506" y="195342"/>
              <a:ext cx="1479494" cy="581003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7E683D-CB33-4F00-963D-FC1F8723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98" y="1"/>
            <a:ext cx="10369501" cy="1072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B9E54D-5DCA-4328-95DC-585C009BE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7547"/>
            <a:ext cx="10515600" cy="4649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46A9ED-6234-4CE2-84D7-F64618A99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8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ing. Riccardo Cenerini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2DCD4-A3F1-44CA-9807-2D9FFED2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406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>
                <a:solidFill>
                  <a:schemeClr val="bg1"/>
                </a:solidFill>
              </a:defRPr>
            </a:lvl1pPr>
          </a:lstStyle>
          <a:p>
            <a:fld id="{D89C0F97-F6F2-412F-AE9A-A19DED3EBF8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117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00D99BD-CE5A-4EEB-A9B6-9F2F0B30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D3FB0C-7394-40CB-AEB6-BF97D2953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8EFFFD-9E69-4086-9F72-D12029EDC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D511-EDF9-43BB-B5D9-BC444C01FC96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4D3EAE-FDBF-40FF-A38C-69C6AFC3E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3C3CBB-9EBC-422A-BFED-3196D198A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782BB-1E09-4EF5-832D-B9F72627D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1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890E38EE-B3BF-49BE-874C-EBE8AF9EB0C7}"/>
              </a:ext>
            </a:extLst>
          </p:cNvPr>
          <p:cNvGrpSpPr/>
          <p:nvPr userDrawn="1"/>
        </p:nvGrpSpPr>
        <p:grpSpPr>
          <a:xfrm>
            <a:off x="0" y="6360459"/>
            <a:ext cx="12192000" cy="534117"/>
            <a:chOff x="0" y="6360459"/>
            <a:chExt cx="12192000" cy="534117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7128EFED-FACA-42C5-8FB0-F1099C2EB5D6}"/>
                </a:ext>
              </a:extLst>
            </p:cNvPr>
            <p:cNvSpPr/>
            <p:nvPr/>
          </p:nvSpPr>
          <p:spPr>
            <a:xfrm>
              <a:off x="0" y="6360459"/>
              <a:ext cx="12192000" cy="53411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7EE6C72-6391-4A47-9848-FFA9F711F576}"/>
                </a:ext>
              </a:extLst>
            </p:cNvPr>
            <p:cNvSpPr/>
            <p:nvPr/>
          </p:nvSpPr>
          <p:spPr>
            <a:xfrm>
              <a:off x="11628000" y="6360459"/>
              <a:ext cx="612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17BCE3-D460-4F2A-BD59-1D7E5947D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985"/>
            <a:ext cx="10515600" cy="410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2D7776-2B7A-461D-A508-D6CF65458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2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i="1">
                <a:solidFill>
                  <a:schemeClr val="bg1"/>
                </a:solidFill>
              </a:defRPr>
            </a:lvl1pPr>
          </a:lstStyle>
          <a:p>
            <a:r>
              <a:rPr lang="it-IT"/>
              <a:t>ing. Riccardo Cenerini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41E7BAB-7BB1-42BB-AC99-A71CCB32E71C}"/>
              </a:ext>
            </a:extLst>
          </p:cNvPr>
          <p:cNvGrpSpPr/>
          <p:nvPr userDrawn="1"/>
        </p:nvGrpSpPr>
        <p:grpSpPr>
          <a:xfrm>
            <a:off x="0" y="-3696"/>
            <a:ext cx="12046286" cy="1889500"/>
            <a:chOff x="0" y="-3696"/>
            <a:chExt cx="12046286" cy="18895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394499BE-D26B-4C66-808B-A3CEFE5AC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6" t="7059" r="26719" b="39990"/>
            <a:stretch/>
          </p:blipFill>
          <p:spPr>
            <a:xfrm>
              <a:off x="0" y="-3696"/>
              <a:ext cx="1444752" cy="1889499"/>
            </a:xfrm>
            <a:prstGeom prst="rect">
              <a:avLst/>
            </a:prstGeom>
          </p:spPr>
        </p:pic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EF3971B-D0A2-4595-BD46-02E649151FBF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" y="0"/>
              <a:ext cx="0" cy="1885804"/>
            </a:xfrm>
            <a:prstGeom prst="line">
              <a:avLst/>
            </a:prstGeom>
            <a:ln w="2190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674145CF-2A1C-4CE2-ABB3-E73B930C33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85804"/>
              <a:ext cx="10868891" cy="0"/>
            </a:xfrm>
            <a:prstGeom prst="line">
              <a:avLst/>
            </a:prstGeom>
            <a:ln w="698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A9C1A96-26BD-409F-ADC5-13816669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1496" y="289022"/>
              <a:ext cx="2354790" cy="924735"/>
            </a:xfrm>
            <a:prstGeom prst="rect">
              <a:avLst/>
            </a:prstGeom>
          </p:spPr>
        </p:pic>
      </p:grp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9DECEF9-91C8-4B5F-9A1A-B4076504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97"/>
            <a:ext cx="12192000" cy="1889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4594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/?view=cm&amp;fs=1&amp;to=cenerini.riccardo@gmail.com" TargetMode="Externa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C998F-AF2F-48C6-A6DB-111C1A4F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6734"/>
            <a:ext cx="12192000" cy="112982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 err="1">
                <a:latin typeface="+mn-lt"/>
              </a:rPr>
              <a:t>Employability</a:t>
            </a:r>
            <a:br>
              <a:rPr lang="it-IT" sz="5400" dirty="0">
                <a:latin typeface="+mn-lt"/>
              </a:rPr>
            </a:br>
            <a:r>
              <a:rPr lang="it-IT" sz="3800" dirty="0">
                <a:latin typeface="+mn-lt"/>
              </a:rPr>
              <a:t>Come presentarsi nel mondo del lavoro</a:t>
            </a:r>
            <a:endParaRPr lang="it-IT" sz="5400" dirty="0"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BCE1FCB-B37D-4B7F-AB6B-D98484DBF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11583"/>
            <a:ext cx="12192000" cy="906483"/>
          </a:xfrm>
        </p:spPr>
        <p:txBody>
          <a:bodyPr>
            <a:normAutofit fontScale="2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it-IT" sz="1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VALUTAZIONE DI IMPATTO AMBIENTALE DI UN INCENERITORE DI RIFIUTI.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br>
              <a:rPr lang="it-IT" sz="1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endParaRPr lang="it-IT" sz="1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it-IT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BF1ADA-5BD1-4E6F-B92A-131D5507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6221"/>
            <a:ext cx="4114800" cy="365125"/>
          </a:xfrm>
        </p:spPr>
        <p:txBody>
          <a:bodyPr/>
          <a:lstStyle/>
          <a:p>
            <a:r>
              <a:rPr lang="it-IT" dirty="0"/>
              <a:t>ing. Riccardo Cenerini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1FB2A1-625F-4A82-B2EE-AB0541976989}"/>
              </a:ext>
            </a:extLst>
          </p:cNvPr>
          <p:cNvSpPr txBox="1"/>
          <p:nvPr/>
        </p:nvSpPr>
        <p:spPr>
          <a:xfrm>
            <a:off x="0" y="4752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Per info corso: ilaria.grossi4@unibo.it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E5CAFA-CCAE-40C9-A535-DDA0EB6A5F53}"/>
              </a:ext>
            </a:extLst>
          </p:cNvPr>
          <p:cNvSpPr txBox="1"/>
          <p:nvPr/>
        </p:nvSpPr>
        <p:spPr>
          <a:xfrm>
            <a:off x="0" y="5544000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/>
              <a:t>Scuola di Ingegneria e Architettura – Alma Mater </a:t>
            </a:r>
            <a:r>
              <a:rPr lang="it-IT" sz="2600" dirty="0" err="1"/>
              <a:t>Studiorum</a:t>
            </a:r>
            <a:r>
              <a:rPr lang="it-IT" sz="2600" dirty="0"/>
              <a:t> Università di Bologna</a:t>
            </a:r>
          </a:p>
          <a:p>
            <a:pPr algn="ctr"/>
            <a:r>
              <a:rPr lang="it-IT" sz="2600"/>
              <a:t>AA 2019/2020</a:t>
            </a:r>
            <a:endParaRPr lang="it-IT" sz="2600" dirty="0"/>
          </a:p>
          <a:p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EC18659-42E0-45CB-9A9E-34C68C3663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8462DB27-5C1D-4D10-8858-822C913CED86}" type="slidenum">
              <a:rPr lang="it-IT" sz="2400" b="1" i="1">
                <a:solidFill>
                  <a:schemeClr val="bg1"/>
                </a:solidFill>
              </a:rPr>
              <a:pPr algn="r"/>
              <a:t>1</a:t>
            </a:fld>
            <a:endParaRPr lang="it-I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8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BECA7F-31BE-474A-B405-EE250FF0D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A171594-DCC6-4611-BCEE-83BBF864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F4EFCA7-3559-46DB-A70D-6F59A240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10</a:t>
            </a:fld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8B734743-6C34-4796-893B-7C78F095E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221" y="1320330"/>
            <a:ext cx="7095874" cy="4921444"/>
          </a:xfrm>
        </p:spPr>
        <p:txBody>
          <a:bodyPr/>
          <a:lstStyle/>
          <a:p>
            <a:pPr marL="0" indent="0" algn="ctr">
              <a:buNone/>
            </a:pPr>
            <a:endParaRPr lang="it-IT" sz="3600" dirty="0"/>
          </a:p>
          <a:p>
            <a:pPr marL="0" indent="0" algn="ctr">
              <a:buNone/>
            </a:pPr>
            <a:r>
              <a:rPr lang="it-IT" sz="3600" dirty="0">
                <a:latin typeface="+mj-lt"/>
              </a:rPr>
              <a:t>Si cita come prossima grande opera   infrastrutturale assoggettata a </a:t>
            </a:r>
            <a:r>
              <a:rPr lang="it-IT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VIA</a:t>
            </a:r>
            <a:r>
              <a:rPr lang="it-IT" sz="3600" dirty="0">
                <a:latin typeface="+mj-lt"/>
              </a:rPr>
              <a:t> il:</a:t>
            </a:r>
          </a:p>
          <a:p>
            <a:pPr marL="0" indent="0" algn="ctr">
              <a:buNone/>
            </a:pPr>
            <a:r>
              <a:rPr lang="it-IT" sz="3600" dirty="0"/>
              <a:t> </a:t>
            </a:r>
          </a:p>
          <a:p>
            <a:pPr marL="0" indent="0" algn="ctr">
              <a:buNone/>
            </a:pPr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it-IT" sz="3600" i="1" u="sng" dirty="0">
                <a:solidFill>
                  <a:schemeClr val="accent6">
                    <a:lumMod val="50000"/>
                  </a:schemeClr>
                </a:solidFill>
              </a:rPr>
              <a:t>Potenziamento in sede del sistema autostradale e tangenziale di Bologna (Passante di mezzo) </a:t>
            </a:r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>“ </a:t>
            </a:r>
          </a:p>
          <a:p>
            <a:endParaRPr lang="it-IT" dirty="0"/>
          </a:p>
        </p:txBody>
      </p:sp>
      <p:pic>
        <p:nvPicPr>
          <p:cNvPr id="10" name="Segnaposto contenuto 5">
            <a:extLst>
              <a:ext uri="{FF2B5EF4-FFF2-40B4-BE49-F238E27FC236}">
                <a16:creationId xmlns:a16="http://schemas.microsoft.com/office/drawing/2014/main" id="{A3D1E338-8E7F-4BEF-A4FF-93C566E344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96" y="1681162"/>
            <a:ext cx="3979891" cy="3988117"/>
          </a:xfrm>
        </p:spPr>
      </p:pic>
    </p:spTree>
    <p:extLst>
      <p:ext uri="{BB962C8B-B14F-4D97-AF65-F5344CB8AC3E}">
        <p14:creationId xmlns:p14="http://schemas.microsoft.com/office/powerpoint/2010/main" val="245208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06741E-4663-4693-BCB0-ADACC3F6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5D4AFF-7EC3-4D15-B23B-7E0950D65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CC6582-761C-4084-93AB-69F5ABAC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11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0CE7893-7737-491E-9724-BA0962F08B75}"/>
              </a:ext>
            </a:extLst>
          </p:cNvPr>
          <p:cNvSpPr/>
          <p:nvPr/>
        </p:nvSpPr>
        <p:spPr>
          <a:xfrm>
            <a:off x="984297" y="2967335"/>
            <a:ext cx="10370166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 valutazione e mitigazione degli effetti diretti ed indiretti del  progetto vanno fatti essenzialmente su</a:t>
            </a:r>
            <a:r>
              <a:rPr lang="it-IT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05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4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63BFA2-85F7-4E6B-8141-1C0F3D6A0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762" y="1325563"/>
            <a:ext cx="4314827" cy="4864100"/>
          </a:xfrm>
        </p:spPr>
        <p:txBody>
          <a:bodyPr>
            <a:normAutofit fontScale="92500" lnSpcReduction="10000"/>
          </a:bodyPr>
          <a:lstStyle/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uomo 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fauna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suolo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acqua </a:t>
            </a:r>
            <a:endParaRPr lang="it-IT" sz="14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B459C6-68A3-4FBB-AC32-DED99D047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23935" y="1325563"/>
            <a:ext cx="6231453" cy="4864100"/>
          </a:xfrm>
        </p:spPr>
        <p:txBody>
          <a:bodyPr>
            <a:normAutofit fontScale="92500" lnSpcReduction="10000"/>
          </a:bodyPr>
          <a:lstStyle/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paesaggio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viabilità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interazioni tra i fattori precedenti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>
              <a:lnSpc>
                <a:spcPct val="150000"/>
              </a:lnSpc>
            </a:pPr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beni materiali ( ad es. valore degli immobili vicini)</a:t>
            </a:r>
            <a:endParaRPr lang="it-IT" sz="1600" b="1" kern="5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G 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 b="1" kern="5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patrimonio culturale</a:t>
            </a:r>
            <a:endParaRPr lang="it-IT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lvl="0" hangingPunct="0"/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5A2DEA5-74D1-446D-9808-F44E12B0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BECCFB3-3147-4F4F-A10A-FD3FDAC4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12</a:t>
            </a:fld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BA9DBC1A-E74B-4807-AFD9-BCB9F417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63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042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599B12-E956-4110-9197-C4D027FF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9ABFB3-0BD6-4EAF-8EF1-6EB4760F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54781C-5CD9-419A-93D5-F845E873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13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85E39C3-79A4-4BCE-9B67-6D913A4622A2}"/>
              </a:ext>
            </a:extLst>
          </p:cNvPr>
          <p:cNvSpPr/>
          <p:nvPr/>
        </p:nvSpPr>
        <p:spPr>
          <a:xfrm>
            <a:off x="883413" y="949776"/>
            <a:ext cx="9936987" cy="486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sz="3000" b="1" kern="5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Times New Roman" panose="02020603050405020304" pitchFamily="18" charset="0"/>
              </a:rPr>
              <a:t>SIA</a:t>
            </a: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occorre:</a:t>
            </a:r>
            <a:endParaRPr lang="it-IT" sz="30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hangingPunct="0">
              <a:lnSpc>
                <a:spcPct val="150000"/>
              </a:lnSpc>
              <a:spcAft>
                <a:spcPts val="0"/>
              </a:spcAft>
            </a:pP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	una descrizione delle alternative al progetto</a:t>
            </a:r>
            <a:endParaRPr lang="it-IT" sz="30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hangingPunct="0">
              <a:lnSpc>
                <a:spcPct val="150000"/>
              </a:lnSpc>
              <a:spcAft>
                <a:spcPts val="0"/>
              </a:spcAft>
            </a:pP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	una descrizione delle componenti ambientali prima dell’intervento</a:t>
            </a:r>
          </a:p>
          <a:p>
            <a:pPr marL="228600" indent="-228600" hangingPunct="0">
              <a:lnSpc>
                <a:spcPct val="150000"/>
              </a:lnSpc>
              <a:spcAft>
                <a:spcPts val="0"/>
              </a:spcAft>
            </a:pP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	una descrizione degli  effetti rilevanti  generati dal progetto, </a:t>
            </a:r>
            <a:endParaRPr lang="it-IT" sz="30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hangingPunct="0">
              <a:lnSpc>
                <a:spcPct val="150000"/>
              </a:lnSpc>
              <a:spcAft>
                <a:spcPts val="0"/>
              </a:spcAft>
            </a:pPr>
            <a:r>
              <a:rPr lang="it-IT" sz="30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	la descrizione delle misure per ridurre o compensare gli effetti negativi compresa una sintesi non tecnica</a:t>
            </a:r>
            <a:endParaRPr lang="it-IT" sz="30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7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D530BB-9CC7-4E58-A7E8-19B34FE1C0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0AB33-3468-406B-BFF3-0E435FDA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3A60A1-E9FD-4624-AA0B-3B30AB9B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B64F832-5949-4F11-AEC6-603052ACF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9088" y="1660472"/>
            <a:ext cx="5706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latin typeface="+mj-lt"/>
              </a:rPr>
              <a:t>L'inceneritore</a:t>
            </a:r>
            <a:r>
              <a:rPr lang="it-IT" sz="4400" b="1" dirty="0">
                <a:latin typeface="+mj-lt"/>
              </a:rPr>
              <a:t> </a:t>
            </a:r>
            <a:r>
              <a:rPr lang="it-IT" sz="4400" dirty="0">
                <a:latin typeface="+mj-lt"/>
              </a:rPr>
              <a:t>di </a:t>
            </a:r>
            <a:r>
              <a:rPr lang="it-IT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RSU</a:t>
            </a:r>
            <a:r>
              <a:rPr lang="it-IT" sz="4400" dirty="0">
                <a:latin typeface="+mj-lt"/>
              </a:rPr>
              <a:t> </a:t>
            </a:r>
            <a:r>
              <a:rPr lang="it-IT" sz="4400" b="1" dirty="0">
                <a:latin typeface="+mj-lt"/>
              </a:rPr>
              <a:t>Rifiuti Solidi Urbani e assimilati </a:t>
            </a:r>
            <a:r>
              <a:rPr lang="it-IT" sz="4400" dirty="0">
                <a:latin typeface="+mj-lt"/>
              </a:rPr>
              <a:t>è un impianto di combustione dei rifiuti residuati dopo la raccolta differenziata</a:t>
            </a:r>
          </a:p>
        </p:txBody>
      </p:sp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90B5F20C-1712-4425-AAA2-F2AAC5A12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750" y="1813257"/>
            <a:ext cx="4728100" cy="419855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BD937B32-23A6-456D-A93C-434781C9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25" y="85467"/>
            <a:ext cx="10369501" cy="1072205"/>
          </a:xfrm>
        </p:spPr>
        <p:txBody>
          <a:bodyPr>
            <a:normAutofit/>
          </a:bodyPr>
          <a:lstStyle/>
          <a:p>
            <a:pPr algn="ctr"/>
            <a:r>
              <a:rPr lang="it-IT" sz="4800" b="1" kern="5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Gli inceneritori dei Rifiuti Solidi Urbani</a:t>
            </a:r>
            <a:endParaRPr lang="it-IT" sz="4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280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A7BEAC-94FA-433B-AC9C-A4931C00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A5D25D9-778F-4C5D-88AB-9DB9B12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15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E3F78C2-F028-4424-969E-917FDDD82E75}"/>
              </a:ext>
            </a:extLst>
          </p:cNvPr>
          <p:cNvSpPr/>
          <p:nvPr/>
        </p:nvSpPr>
        <p:spPr>
          <a:xfrm>
            <a:off x="984297" y="1323532"/>
            <a:ext cx="103695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it-IT" sz="36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 Italia sono in esercizio N°45 inceneritori che trattano il 18% dei rifiuti solidi urbani prodotti. Con produzione di energia elettrica pari a 3,7 milioni di MWh/anno e di calore  pari a 1,2 milioni MWh/anno  di energia termica. </a:t>
            </a:r>
          </a:p>
          <a:p>
            <a:pPr algn="just" hangingPunct="0">
              <a:spcAft>
                <a:spcPts val="0"/>
              </a:spcAft>
            </a:pPr>
            <a:endParaRPr lang="it-IT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it-IT" sz="36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Bologna l'inceneritore brucia 180.000 ton RSU/anno con recupero di 143.000 MWh/anno di energia elettrica.</a:t>
            </a:r>
            <a:endParaRPr lang="it-IT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6D13CC47-6CFC-4624-AD12-9A4123B5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76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B54B83-387F-4B2B-973B-94137235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976C06-4CA1-4910-AFC5-CAFB2A5D5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16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BC9C2DF-B399-4891-8C09-5253DAF6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8" y="184109"/>
            <a:ext cx="8820150" cy="762000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070C0"/>
                </a:solidFill>
                <a:latin typeface="+mn-lt"/>
              </a:rPr>
              <a:t>Schema di un  inceneritore</a:t>
            </a:r>
          </a:p>
        </p:txBody>
      </p:sp>
      <p:pic>
        <p:nvPicPr>
          <p:cNvPr id="7" name="Segnaposto contenuto 12">
            <a:extLst>
              <a:ext uri="{FF2B5EF4-FFF2-40B4-BE49-F238E27FC236}">
                <a16:creationId xmlns:a16="http://schemas.microsoft.com/office/drawing/2014/main" id="{C25B465A-212A-42DD-BF0C-207866306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64" y="1244385"/>
            <a:ext cx="9883471" cy="4898002"/>
          </a:xfrm>
        </p:spPr>
      </p:pic>
    </p:spTree>
    <p:extLst>
      <p:ext uri="{BB962C8B-B14F-4D97-AF65-F5344CB8AC3E}">
        <p14:creationId xmlns:p14="http://schemas.microsoft.com/office/powerpoint/2010/main" val="1792252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752B4-99B0-4F60-B7D8-DA384AD4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96" y="84457"/>
            <a:ext cx="10369501" cy="1072205"/>
          </a:xfrm>
        </p:spPr>
        <p:txBody>
          <a:bodyPr>
            <a:noAutofit/>
          </a:bodyPr>
          <a:lstStyle/>
          <a:p>
            <a:r>
              <a:rPr lang="it-IT" sz="3600" b="1" dirty="0" err="1">
                <a:solidFill>
                  <a:srgbClr val="0070C0"/>
                </a:solidFill>
                <a:latin typeface="+mn-lt"/>
              </a:rPr>
              <a:t>Termoutilizzazione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 dei </a:t>
            </a:r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RSU</a:t>
            </a:r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e impatto ambientale</a:t>
            </a:r>
            <a:endParaRPr lang="it-IT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17DF3B-67F6-4079-8599-63AE44BB8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65C007-CF08-4C52-B570-394C00F9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17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EEC1BD5-9B21-45CD-AFEE-880535C88EC2}"/>
              </a:ext>
            </a:extLst>
          </p:cNvPr>
          <p:cNvSpPr/>
          <p:nvPr/>
        </p:nvSpPr>
        <p:spPr>
          <a:xfrm>
            <a:off x="1178484" y="1145439"/>
            <a:ext cx="99811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E’ ormai opinione diffusa, come previsto anche dalle normative, che lo smaltimento dei rifiuti tramite la discarica  costituisce la tecnologia meno appropriata dal punto di vista  ambientale.</a:t>
            </a:r>
            <a:endParaRPr lang="it-IT" sz="1600" kern="5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L'incenerimento, dopo estesa raccolta differenziata,  consente un significativo recupero di energia termica e/o elettrica dai rifiuti.</a:t>
            </a:r>
            <a:endParaRPr lang="it-IT" sz="16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3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34339B-F30B-480B-BB3B-0AC741CD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7D4C59-EB83-4CE8-9A04-26687CB0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0E2272-7C35-4471-9D11-F478C3A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18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3579961-EFA9-4777-B6F1-2E496E039E0B}"/>
              </a:ext>
            </a:extLst>
          </p:cNvPr>
          <p:cNvSpPr/>
          <p:nvPr/>
        </p:nvSpPr>
        <p:spPr>
          <a:xfrm>
            <a:off x="984297" y="2136338"/>
            <a:ext cx="103695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6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questione dell’impatto ambientale di un inceneritore  va esaminata sotto due diverse prospettive</a:t>
            </a:r>
            <a:r>
              <a:rPr lang="it-IT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05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3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DE2E6-77E5-4824-836B-D56BC8B4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" y="1661183"/>
            <a:ext cx="6716632" cy="2649992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La prima è quella dell’impatto a scala spaziale vasta (ad es. per inquinamento atmosferico</a:t>
            </a:r>
            <a:r>
              <a:rPr lang="it-IT" sz="2800" dirty="0"/>
              <a:t>)</a:t>
            </a:r>
            <a:br>
              <a:rPr lang="it-IT" sz="2800" dirty="0"/>
            </a:br>
            <a:r>
              <a:rPr lang="it-IT" sz="2800" dirty="0"/>
              <a:t> Modelli matematici di calcolo del trasporto degli inquinanti in atmosfera . Necessarie info su </a:t>
            </a:r>
            <a:r>
              <a:rPr lang="it-IT" sz="2800" dirty="0" err="1"/>
              <a:t>venti,inversioni</a:t>
            </a:r>
            <a:r>
              <a:rPr lang="it-IT" sz="2800" dirty="0"/>
              <a:t> termiche ecc. nel sito  per calcolo distribuzione e concentrazioni inquinanti  nei punti massima ricaduta.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F32DC5B-980C-4CBE-8F81-8459E8C5E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6" y="1374950"/>
            <a:ext cx="4350431" cy="4098574"/>
          </a:xfr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651EFC-BAC7-4CE4-B76E-7A6932F6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607874-4F19-44F5-8AC8-18962495C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80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630584-C523-41C9-BD5B-8F76B7A94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A2211C-DF97-4393-9435-60D4E9AE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8B93A6-B0B8-4585-8926-58CB6D4FF3B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368212" y="1409343"/>
            <a:ext cx="3932237" cy="3813175"/>
          </a:xfrm>
        </p:spPr>
        <p:txBody>
          <a:bodyPr>
            <a:normAutofit fontScale="55000" lnSpcReduction="20000"/>
          </a:bodyPr>
          <a:lstStyle/>
          <a:p>
            <a:pPr marL="285750" lvl="0" indent="-285750"/>
            <a:r>
              <a:rPr lang="it-IT" dirty="0"/>
              <a:t>Consulente in Ingegneria Ambientale (anche a Napoli per emergenza rifiuti).</a:t>
            </a:r>
          </a:p>
          <a:p>
            <a:pPr marL="285750" lvl="0" indent="-285750"/>
            <a:r>
              <a:rPr lang="it-IT" dirty="0"/>
              <a:t>DG CSA Spoleto : gestione RSU . </a:t>
            </a:r>
          </a:p>
          <a:p>
            <a:pPr marL="285750" lvl="0" indent="-285750"/>
            <a:r>
              <a:rPr lang="it-IT" dirty="0"/>
              <a:t>Costruzione  centrale idroelettrica di Alviano sul Tevere.</a:t>
            </a:r>
          </a:p>
          <a:p>
            <a:pPr marL="285750" lvl="0" indent="-285750"/>
            <a:r>
              <a:rPr lang="it-IT" dirty="0"/>
              <a:t>DG ASM spa di Terni che gestisce acquedotto, rete elettrica, ciclo RSU.</a:t>
            </a:r>
          </a:p>
          <a:p>
            <a:pPr marL="285750" lvl="0" indent="-285750"/>
            <a:r>
              <a:rPr lang="it-IT" dirty="0"/>
              <a:t>Lavori significativi: termovalorizzatore RSU Bologna,  depuratore acque di scarico di Bologna e Comuni limitrofi.</a:t>
            </a:r>
          </a:p>
          <a:p>
            <a:pPr marL="285750" lvl="0" indent="-285750"/>
            <a:r>
              <a:rPr lang="it-IT" dirty="0"/>
              <a:t>DG AMIU Bologna ( ora confluita in HERA).</a:t>
            </a:r>
          </a:p>
          <a:p>
            <a:pPr marL="285750" indent="-285750"/>
            <a:r>
              <a:rPr lang="it-IT" dirty="0"/>
              <a:t>Ricercatore </a:t>
            </a:r>
            <a:r>
              <a:rPr lang="it-IT" dirty="0" err="1"/>
              <a:t>all’Euratom</a:t>
            </a:r>
            <a:endParaRPr lang="it-IT" dirty="0"/>
          </a:p>
          <a:p>
            <a:pPr marL="285750" lvl="0" indent="-285750"/>
            <a:r>
              <a:rPr lang="it-IT" dirty="0"/>
              <a:t>Specializzazione in Ingegneria Nucleare,</a:t>
            </a:r>
          </a:p>
          <a:p>
            <a:pPr marL="285750" lvl="0" indent="-285750"/>
            <a:r>
              <a:rPr lang="it-IT" dirty="0"/>
              <a:t>Laureato in Ingegneria, Libero Docente presso la Scuola di Ingegneria di Bologna.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255CB6-1777-4D11-9622-51982F53046C}"/>
              </a:ext>
            </a:extLst>
          </p:cNvPr>
          <p:cNvSpPr txBox="1"/>
          <p:nvPr/>
        </p:nvSpPr>
        <p:spPr>
          <a:xfrm>
            <a:off x="838200" y="231618"/>
            <a:ext cx="9060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Ing. Riccardo Cenerini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4F45A05-8BDF-4708-BB28-0F7B3DE36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11" y="1756211"/>
            <a:ext cx="3119438" cy="3119438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02321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42568FE3-431D-41DE-A7EE-3243AFE80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0" y="1387411"/>
            <a:ext cx="4628017" cy="4073652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DE9DB0-7EB0-4322-A0E0-4A8B7903A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2461054"/>
            <a:ext cx="5707969" cy="3811588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j-lt"/>
              </a:rPr>
              <a:t>La seconda è quella dell’impatto a livello locale (ad es. traffico mezzi N.U.)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399119-1E23-4A9F-9BBD-23186891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8D99EE-5D94-418C-A140-3753A2CD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62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8899A-F940-4A66-B5FC-F5B27E94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B4E1DA3-5382-40FB-9331-48B85333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4012C5-1FA7-4340-A9C9-348C4DEA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21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17CBCC1-2F91-434C-805A-E52940D24755}"/>
              </a:ext>
            </a:extLst>
          </p:cNvPr>
          <p:cNvSpPr/>
          <p:nvPr/>
        </p:nvSpPr>
        <p:spPr>
          <a:xfrm>
            <a:off x="911249" y="1247697"/>
            <a:ext cx="10369501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Confrontando secondo gli standard usuali le emissioni di polveri, SO2 e </a:t>
            </a:r>
            <a:r>
              <a:rPr lang="it-IT" sz="3200" kern="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riferite alla energia prodotta, si ottiene che l’inceneritore rispetto a impianto alimentato ad olio combustibile,  consente (per unità di energia recuperata) una riduzione del 20/ 40% delle polveri, del 60/70% per SO2; per </a:t>
            </a:r>
            <a:r>
              <a:rPr lang="it-IT" sz="3200" kern="5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it-IT" sz="3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si ha un incremento del 10/20%;</a:t>
            </a:r>
            <a:endParaRPr lang="it-IT" sz="1600" kern="5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7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FDA11-9FEB-49ED-A156-F59A6CF1D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729"/>
            <a:ext cx="10036126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Un nuovo inceneritore va considerato nel contesto</a:t>
            </a:r>
            <a:br>
              <a:rPr lang="it-IT" sz="3600" b="1" dirty="0">
                <a:solidFill>
                  <a:srgbClr val="0070C0"/>
                </a:solidFill>
                <a:latin typeface="+mn-lt"/>
              </a:rPr>
            </a:br>
            <a:r>
              <a:rPr lang="it-IT" sz="3600" b="1" dirty="0">
                <a:solidFill>
                  <a:srgbClr val="0070C0"/>
                </a:solidFill>
                <a:latin typeface="+mn-lt"/>
              </a:rPr>
              <a:t>di altre iniziative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C7F455-B0FA-43C7-B03C-A2433BD8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109378"/>
            <a:ext cx="5157787" cy="823912"/>
          </a:xfrm>
        </p:spPr>
        <p:txBody>
          <a:bodyPr/>
          <a:lstStyle/>
          <a:p>
            <a:pPr algn="ctr"/>
            <a:r>
              <a:rPr lang="it-IT" u="sng" dirty="0">
                <a:solidFill>
                  <a:schemeClr val="accent6">
                    <a:lumMod val="75000"/>
                  </a:schemeClr>
                </a:solidFill>
              </a:rPr>
              <a:t>Raccolta differenziata estesa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26DCAB6F-E33D-4033-8D43-3EE383D544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80086"/>
            <a:ext cx="5157787" cy="4062905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2B1158-FD63-48B5-8C0A-C0A026BF5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09378"/>
            <a:ext cx="5183188" cy="823912"/>
          </a:xfrm>
        </p:spPr>
        <p:txBody>
          <a:bodyPr/>
          <a:lstStyle/>
          <a:p>
            <a:pPr algn="ctr"/>
            <a:r>
              <a:rPr lang="it-IT" i="1" u="sng" dirty="0">
                <a:solidFill>
                  <a:schemeClr val="accent6">
                    <a:lumMod val="75000"/>
                  </a:schemeClr>
                </a:solidFill>
              </a:rPr>
              <a:t>Produzione di compost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CE63A71-5084-4E06-8555-9708FE73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BB64748-CF36-4F76-B22E-18871729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22</a:t>
            </a:fld>
            <a:endParaRPr lang="it-IT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43DDADA6-601A-4608-9B1B-CF29AB3025C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0086"/>
            <a:ext cx="5183188" cy="3892679"/>
          </a:xfrm>
        </p:spPr>
      </p:pic>
    </p:spTree>
    <p:extLst>
      <p:ext uri="{BB962C8B-B14F-4D97-AF65-F5344CB8AC3E}">
        <p14:creationId xmlns:p14="http://schemas.microsoft.com/office/powerpoint/2010/main" val="1287777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C16D3-8EF3-4D90-B965-E2ADAF9F0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+mn-lt"/>
              </a:rPr>
              <a:t>Le categorie progettuali di un</a:t>
            </a:r>
            <a:r>
              <a:rPr lang="it-IT" b="1" dirty="0">
                <a:latin typeface="+mn-lt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+mn-lt"/>
              </a:rPr>
              <a:t>inceneritore</a:t>
            </a:r>
            <a:endParaRPr lang="it-IT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63BFA2-85F7-4E6B-8141-1C0F3D6A0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762" y="1325563"/>
            <a:ext cx="4314827" cy="4864100"/>
          </a:xfrm>
        </p:spPr>
        <p:txBody>
          <a:bodyPr>
            <a:normAutofit/>
          </a:bodyPr>
          <a:lstStyle/>
          <a:p>
            <a:pPr lvl="0" hangingPunct="0"/>
            <a:r>
              <a:rPr lang="it-IT" u="sng" dirty="0"/>
              <a:t>POTENZIALITA’</a:t>
            </a:r>
            <a:endParaRPr lang="it-IT" dirty="0"/>
          </a:p>
          <a:p>
            <a:pPr lvl="0" hangingPunct="0"/>
            <a:r>
              <a:rPr lang="it-IT" u="sng" dirty="0"/>
              <a:t>ALIMENTAZIONE</a:t>
            </a:r>
            <a:endParaRPr lang="it-IT" dirty="0"/>
          </a:p>
          <a:p>
            <a:pPr lvl="0" hangingPunct="0"/>
            <a:r>
              <a:rPr lang="it-IT" u="sng" dirty="0"/>
              <a:t>FORNI ( camera combustione )</a:t>
            </a:r>
            <a:endParaRPr lang="it-IT" dirty="0"/>
          </a:p>
          <a:p>
            <a:pPr lvl="0" hangingPunct="0"/>
            <a:r>
              <a:rPr lang="it-IT" u="sng" dirty="0"/>
              <a:t>SCORIE(discarica speciale)</a:t>
            </a:r>
            <a:endParaRPr lang="it-IT" dirty="0"/>
          </a:p>
          <a:p>
            <a:pPr lvl="0" hangingPunct="0"/>
            <a:r>
              <a:rPr lang="it-IT" u="sng" dirty="0"/>
              <a:t>POLVERINO (pericoloso)</a:t>
            </a:r>
            <a:endParaRPr lang="it-IT" dirty="0"/>
          </a:p>
          <a:p>
            <a:pPr lvl="0" hangingPunct="0"/>
            <a:r>
              <a:rPr lang="it-IT" u="sng" dirty="0"/>
              <a:t>GENERATORI DI VAPORE</a:t>
            </a:r>
          </a:p>
          <a:p>
            <a:pPr hangingPunct="0"/>
            <a:r>
              <a:rPr lang="it-IT" u="sng" dirty="0"/>
              <a:t>TURBINA A VAPORE - CONDENSATORE</a:t>
            </a:r>
            <a:endParaRPr lang="it-IT" dirty="0"/>
          </a:p>
          <a:p>
            <a:pPr lvl="0" hangingPunct="0"/>
            <a:endParaRPr lang="it-IT" dirty="0"/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FB459C6-68A3-4FBB-AC32-DED99D047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3986" y="1325563"/>
            <a:ext cx="5591402" cy="4864100"/>
          </a:xfrm>
        </p:spPr>
        <p:txBody>
          <a:bodyPr>
            <a:normAutofit/>
          </a:bodyPr>
          <a:lstStyle/>
          <a:p>
            <a:pPr lvl="0" hangingPunct="0"/>
            <a:r>
              <a:rPr lang="it-IT" u="sng" dirty="0"/>
              <a:t>ALTERNATORE </a:t>
            </a:r>
            <a:endParaRPr lang="it-IT" dirty="0"/>
          </a:p>
          <a:p>
            <a:pPr lvl="0" hangingPunct="0"/>
            <a:r>
              <a:rPr lang="it-IT" u="sng" dirty="0"/>
              <a:t>DEPURAZIONE FUMI</a:t>
            </a:r>
            <a:endParaRPr lang="it-IT" dirty="0"/>
          </a:p>
          <a:p>
            <a:pPr lvl="0" hangingPunct="0"/>
            <a:r>
              <a:rPr lang="it-IT" u="sng" dirty="0"/>
              <a:t>IMMISSIONE FUMI IN ATMOSFERA</a:t>
            </a:r>
            <a:endParaRPr lang="it-IT" dirty="0"/>
          </a:p>
          <a:p>
            <a:pPr lvl="0" hangingPunct="0"/>
            <a:r>
              <a:rPr lang="it-IT" u="sng" dirty="0"/>
              <a:t>ANALIZZATORI IN CONTINUO FUMI EMESSI DAL CAMINO</a:t>
            </a:r>
            <a:endParaRPr lang="it-IT" dirty="0"/>
          </a:p>
          <a:p>
            <a:pPr lvl="0" hangingPunct="0"/>
            <a:r>
              <a:rPr lang="it-IT" u="sng" dirty="0"/>
              <a:t>MONITORAGGIO AMBIENTALE</a:t>
            </a:r>
            <a:endParaRPr lang="it-IT" dirty="0"/>
          </a:p>
          <a:p>
            <a:r>
              <a:rPr lang="it-IT" u="sng" dirty="0"/>
              <a:t>CONTROLLO AUTOMATICO DELL’IMPIANTO DI TERMOUTILIZZAZIONE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5A2DEA5-74D1-446D-9808-F44E12B0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BECCFB3-3147-4F4F-A10A-FD3FDAC4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318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D363FF-0D70-4EB6-A75D-204CB2A1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7" y="84457"/>
            <a:ext cx="10369501" cy="1072205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+mn-lt"/>
              </a:rPr>
              <a:t>Contesto ambientale nel quale sorgerà l’impianto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75285-6166-47E7-B017-0F990A54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940523-2D52-4A3F-A6CE-77BED93C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24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851BEEA-26AB-4CFF-B49E-3F230295C163}"/>
              </a:ext>
            </a:extLst>
          </p:cNvPr>
          <p:cNvSpPr/>
          <p:nvPr/>
        </p:nvSpPr>
        <p:spPr>
          <a:xfrm>
            <a:off x="984298" y="1415865"/>
            <a:ext cx="1036950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Verifica della eventuale esistenza  dei seguenti </a:t>
            </a:r>
            <a:r>
              <a:rPr lang="it-IT" sz="2800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VINCOLI</a:t>
            </a:r>
            <a:r>
              <a:rPr lang="it-IT" sz="28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sz="1400" kern="5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vincolo idrogeologico ai sensi del R.D. 3267/1923;</a:t>
            </a:r>
            <a:endParaRPr lang="it-IT" sz="1400" kern="5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nulla osta idraulico ai sensi del T.U. 523/1904;</a:t>
            </a:r>
            <a:endParaRPr lang="it-IT" sz="1400" kern="5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non rientrante in zone di protezione di pozzi attivi ad uso acquedottistico ai sensi del DPR 236/1988;</a:t>
            </a:r>
            <a:endParaRPr lang="it-IT" sz="1400" kern="5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vincoli paesistici (Legge 29/6/1939 e Legge </a:t>
            </a:r>
            <a:r>
              <a:rPr lang="it-IT" sz="2800" kern="5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Galasso</a:t>
            </a: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431/85);</a:t>
            </a:r>
            <a:endParaRPr lang="it-IT" sz="1400" kern="5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 algn="just" hangingPunct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800" kern="5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vincoli archeologici (Legge 431 dell’8/8/1985);</a:t>
            </a:r>
            <a:endParaRPr lang="it-IT" sz="1400" kern="5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contenuto 19">
            <a:extLst>
              <a:ext uri="{FF2B5EF4-FFF2-40B4-BE49-F238E27FC236}">
                <a16:creationId xmlns:a16="http://schemas.microsoft.com/office/drawing/2014/main" id="{C7C917C5-0589-4CA9-A64C-B789895E7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71" y="1541282"/>
            <a:ext cx="2064429" cy="1290268"/>
          </a:xfrm>
        </p:spPr>
      </p:pic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B33CA650-6A58-4A1A-A330-0ADEE82CE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7205" y="1082334"/>
            <a:ext cx="4343400" cy="4693331"/>
          </a:xfrm>
        </p:spPr>
        <p:txBody>
          <a:bodyPr>
            <a:normAutofit/>
          </a:bodyPr>
          <a:lstStyle/>
          <a:p>
            <a:endParaRPr lang="it-IT" sz="4000" dirty="0"/>
          </a:p>
          <a:p>
            <a:pPr marL="742950" indent="-742950">
              <a:buFont typeface="+mj-lt"/>
              <a:buAutoNum type="arabicPeriod" startAt="2"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Viabilità</a:t>
            </a:r>
          </a:p>
          <a:p>
            <a:pPr marL="742950" indent="-742950">
              <a:buFont typeface="+mj-lt"/>
              <a:buAutoNum type="arabicPeriod" startAt="2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e idrologia</a:t>
            </a:r>
          </a:p>
          <a:p>
            <a:pPr marL="742950" indent="-742950">
              <a:buFont typeface="+mj-lt"/>
              <a:buAutoNum type="arabicPeriod" startAt="2"/>
            </a:pP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33E07-0E4F-47C7-A781-F428B8B1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6889BE-5378-46F1-9B75-DE3533DF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9603437-E65C-423E-AA5C-4A5634DC8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73" y="2691085"/>
            <a:ext cx="1631270" cy="158641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8AE517A8-5294-4901-BF3B-20459CA9E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4166916"/>
            <a:ext cx="222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1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83E6E3-565A-4CD6-9F48-5A699217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404681"/>
            <a:ext cx="10369501" cy="1072205"/>
          </a:xfrm>
        </p:spPr>
        <p:txBody>
          <a:bodyPr>
            <a:noAutofit/>
          </a:bodyPr>
          <a:lstStyle/>
          <a:p>
            <a:r>
              <a:rPr lang="it-IT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RSU</a:t>
            </a:r>
            <a:r>
              <a:rPr lang="it-IT" b="1" dirty="0"/>
              <a:t> </a:t>
            </a:r>
            <a:r>
              <a:rPr lang="it-IT" b="1" dirty="0">
                <a:solidFill>
                  <a:srgbClr val="0070C0"/>
                </a:solidFill>
                <a:latin typeface="+mn-lt"/>
              </a:rPr>
              <a:t>come risorsa energetica rinnovabile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FB8020-F40C-4AD5-99CE-16655A766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4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4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RSU</a:t>
            </a:r>
            <a:r>
              <a:rPr lang="it-IT" sz="4400" dirty="0">
                <a:latin typeface="+mj-lt"/>
              </a:rPr>
              <a:t> sono costituiti per  una parte significativa ( circa il 50%) , da risorse energetiche cosiddette "rinnovabili" (carta, legno, tessuti, altri residui di origine vegetale)</a:t>
            </a:r>
          </a:p>
          <a:p>
            <a:pPr marL="0" indent="0">
              <a:buNone/>
            </a:pPr>
            <a:r>
              <a:rPr lang="it-IT" sz="4400" dirty="0">
                <a:latin typeface="+mj-lt"/>
              </a:rPr>
              <a:t>Carta 25%    Organico 30%    Plastica 12%    Vetro 5%    Metalli 3%       Altro 25%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F6DB5C-782C-4839-A3CB-7F997D5C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4C34AF-F12F-424D-BCA0-11C12422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816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FBDAEDB-27CB-4D33-80C9-DCB514C2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ing. Riccardo Cenerini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654FD16-631A-45C9-93FB-53F06C228017}"/>
              </a:ext>
            </a:extLst>
          </p:cNvPr>
          <p:cNvSpPr txBox="1"/>
          <p:nvPr/>
        </p:nvSpPr>
        <p:spPr>
          <a:xfrm>
            <a:off x="0" y="9942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/>
              <a:t>Grazie a tutti </a:t>
            </a:r>
          </a:p>
          <a:p>
            <a:pPr algn="ctr"/>
            <a:r>
              <a:rPr lang="it-IT" sz="5400" b="1" dirty="0"/>
              <a:t>per l’attenzione</a:t>
            </a:r>
            <a:endParaRPr lang="it-IT" sz="38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E04276-B296-49AD-BB7F-1391ECE5ECEE}"/>
              </a:ext>
            </a:extLst>
          </p:cNvPr>
          <p:cNvSpPr txBox="1"/>
          <p:nvPr/>
        </p:nvSpPr>
        <p:spPr>
          <a:xfrm>
            <a:off x="1687285" y="2862714"/>
            <a:ext cx="88174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/>
              <a:t>Ing. RICCARDO CENERINI</a:t>
            </a:r>
          </a:p>
          <a:p>
            <a:pPr algn="ctr"/>
            <a:r>
              <a:rPr lang="it-IT" sz="4000" u="sng" dirty="0">
                <a:hlinkClick r:id="rId2" tooltip="cenerini.riccardo@gmail.com"/>
              </a:rPr>
              <a:t>cenerini.riccardo@gmail.com</a:t>
            </a:r>
            <a:endParaRPr lang="it-IT" sz="4800" dirty="0"/>
          </a:p>
          <a:p>
            <a:endParaRPr lang="it-IT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0B1C8C5-F218-4B5E-925F-4C42FCA4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endParaRPr lang="it-IT" dirty="0"/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036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E8DC0AC-2E93-4CDC-BCDD-B9162DC4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132" y="1436018"/>
            <a:ext cx="4271736" cy="2430471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B3F5AE-9B5A-4ECA-8BE7-CDDDB3A4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507" y="3429000"/>
            <a:ext cx="10515600" cy="2533650"/>
          </a:xfrm>
        </p:spPr>
        <p:txBody>
          <a:bodyPr>
            <a:normAutofit lnSpcReduction="10000"/>
          </a:bodyPr>
          <a:lstStyle/>
          <a:p>
            <a:r>
              <a:rPr lang="it-IT" sz="3600" dirty="0"/>
              <a:t>Il concetto di </a:t>
            </a:r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VIA</a:t>
            </a:r>
            <a:r>
              <a:rPr lang="it-IT" sz="3600" dirty="0"/>
              <a:t> nasce alla fine degli anni sessanta del secolo XX negli USA dalle idee di un gruppo di studiosi intese a  introdurre attraverso strumenti e procedure tecnico-amministrative forme di controllo sulle attività che possono impattare sull'ambiente. 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A00412-047C-43F7-8310-B3C7253F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57BD2B-A61A-4395-8ADE-732BEDC8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3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3346A1-0738-456A-AC6F-76821A65FEC7}"/>
              </a:ext>
            </a:extLst>
          </p:cNvPr>
          <p:cNvSpPr/>
          <p:nvPr/>
        </p:nvSpPr>
        <p:spPr>
          <a:xfrm>
            <a:off x="831850" y="181389"/>
            <a:ext cx="982617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VIA </a:t>
            </a:r>
            <a:r>
              <a:rPr lang="it-IT" sz="3800" b="1" dirty="0">
                <a:solidFill>
                  <a:srgbClr val="0070C0"/>
                </a:solidFill>
              </a:rPr>
              <a:t>Valutazione impatto ambientale e consenso</a:t>
            </a:r>
            <a:endParaRPr lang="it-IT" sz="3800" dirty="0"/>
          </a:p>
        </p:txBody>
      </p:sp>
    </p:spTree>
    <p:extLst>
      <p:ext uri="{BB962C8B-B14F-4D97-AF65-F5344CB8AC3E}">
        <p14:creationId xmlns:p14="http://schemas.microsoft.com/office/powerpoint/2010/main" val="75731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B3F5AE-9B5A-4ECA-8BE7-CDDDB3A4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507" y="3429000"/>
            <a:ext cx="10515600" cy="2533650"/>
          </a:xfrm>
        </p:spPr>
        <p:txBody>
          <a:bodyPr>
            <a:normAutofit fontScale="25000" lnSpcReduction="20000"/>
          </a:bodyPr>
          <a:lstStyle/>
          <a:p>
            <a:pPr marL="107950" indent="-107950" hangingPunct="0">
              <a:lnSpc>
                <a:spcPct val="150000"/>
              </a:lnSpc>
              <a:spcAft>
                <a:spcPts val="0"/>
              </a:spcAft>
            </a:pPr>
            <a:r>
              <a:rPr lang="it-IT" sz="11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cultura del rispetto dell'ambiente e dello sviluppo sostenibile  </a:t>
            </a:r>
          </a:p>
          <a:p>
            <a:pPr marL="107950" indent="-107950" hangingPunct="0">
              <a:lnSpc>
                <a:spcPct val="150000"/>
              </a:lnSpc>
              <a:spcAft>
                <a:spcPts val="0"/>
              </a:spcAft>
            </a:pPr>
            <a:r>
              <a:rPr lang="it-IT" sz="11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è sempre più importante nella formazione di un ingegnere.</a:t>
            </a:r>
          </a:p>
          <a:p>
            <a:pPr marL="107950" indent="-107950" hangingPunct="0">
              <a:lnSpc>
                <a:spcPct val="150000"/>
              </a:lnSpc>
              <a:spcAft>
                <a:spcPts val="0"/>
              </a:spcAft>
            </a:pPr>
            <a:r>
              <a:rPr lang="it-IT" sz="11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 tale motivo ci soffermiamo sugli aspetti principali dello</a:t>
            </a:r>
          </a:p>
          <a:p>
            <a:pPr marL="107950" indent="-107950" hangingPunct="0">
              <a:lnSpc>
                <a:spcPct val="150000"/>
              </a:lnSpc>
              <a:spcAft>
                <a:spcPts val="0"/>
              </a:spcAft>
            </a:pPr>
            <a:r>
              <a:rPr lang="it-IT" sz="14400" kern="5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Times New Roman" panose="02020603050405020304" pitchFamily="18" charset="0"/>
              </a:rPr>
              <a:t>SIA</a:t>
            </a:r>
            <a:r>
              <a:rPr lang="it-IT" sz="11200" kern="5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it-IT" sz="11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(Studio di Impatto Ambientale)</a:t>
            </a:r>
          </a:p>
          <a:p>
            <a:pPr marL="107950" indent="-107950" algn="ctr" hangingPunct="0">
              <a:lnSpc>
                <a:spcPct val="150000"/>
              </a:lnSpc>
              <a:spcAft>
                <a:spcPts val="0"/>
              </a:spcAft>
            </a:pPr>
            <a:r>
              <a:rPr lang="it-IT" sz="11200" kern="5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con una appendice sul rischio amianto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A00412-047C-43F7-8310-B3C7253FC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57BD2B-A61A-4395-8ADE-732BEDC8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4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13346A1-0738-456A-AC6F-76821A65FEC7}"/>
              </a:ext>
            </a:extLst>
          </p:cNvPr>
          <p:cNvSpPr/>
          <p:nvPr/>
        </p:nvSpPr>
        <p:spPr>
          <a:xfrm>
            <a:off x="831850" y="181389"/>
            <a:ext cx="9826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4000" b="1" kern="5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SIA  </a:t>
            </a:r>
            <a:r>
              <a:rPr lang="it-IT" sz="4000" b="1" kern="5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Studio di Impatto Ambientale</a:t>
            </a:r>
            <a:endParaRPr lang="it-IT" sz="3800" dirty="0"/>
          </a:p>
        </p:txBody>
      </p:sp>
      <p:pic>
        <p:nvPicPr>
          <p:cNvPr id="8" name="Segnaposto contenuto 5">
            <a:extLst>
              <a:ext uri="{FF2B5EF4-FFF2-40B4-BE49-F238E27FC236}">
                <a16:creationId xmlns:a16="http://schemas.microsoft.com/office/drawing/2014/main" id="{1184DB2C-8671-4683-9400-6F313C2B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131990"/>
            <a:ext cx="3884386" cy="228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B37884-DB2E-4A67-8269-B14370E5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8ACA0FF-C481-4E11-823A-0493AFE0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B59AB66-5396-495A-936A-A69DE7E1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5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B0F1D2B-1D22-4A0F-8AAF-B33F18BE555F}"/>
              </a:ext>
            </a:extLst>
          </p:cNvPr>
          <p:cNvSpPr txBox="1">
            <a:spLocks/>
          </p:cNvSpPr>
          <p:nvPr/>
        </p:nvSpPr>
        <p:spPr>
          <a:xfrm>
            <a:off x="984298" y="1274081"/>
            <a:ext cx="5397023" cy="4551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it-IT" sz="3600" dirty="0">
                <a:latin typeface="+mj-lt"/>
              </a:rPr>
              <a:t>In campo ambientale, in particolare per gli impianti di trattamento dei </a:t>
            </a:r>
            <a:r>
              <a:rPr lang="it-IT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</a:rPr>
              <a:t>RSU</a:t>
            </a:r>
            <a:r>
              <a:rPr lang="it-IT" sz="3600" dirty="0">
                <a:latin typeface="+mj-lt"/>
              </a:rPr>
              <a:t>, il problema di fondo  è quello di raggiungere il consenso dell'opinione pubblica che è ovunque condizionata dal cosiddetto effetto "</a:t>
            </a:r>
            <a:r>
              <a:rPr lang="it-IT" sz="3600" b="1" dirty="0">
                <a:solidFill>
                  <a:srgbClr val="FF0000"/>
                </a:solidFill>
                <a:latin typeface="+mj-lt"/>
              </a:rPr>
              <a:t>NIMBY</a:t>
            </a:r>
            <a:r>
              <a:rPr lang="it-IT" sz="3600" dirty="0">
                <a:latin typeface="+mj-lt"/>
              </a:rPr>
              <a:t>" (non nel mio cortile).</a:t>
            </a:r>
          </a:p>
        </p:txBody>
      </p:sp>
      <p:pic>
        <p:nvPicPr>
          <p:cNvPr id="7" name="Segnaposto contenuto 9">
            <a:extLst>
              <a:ext uri="{FF2B5EF4-FFF2-40B4-BE49-F238E27FC236}">
                <a16:creationId xmlns:a16="http://schemas.microsoft.com/office/drawing/2014/main" id="{FEC4A794-ED46-48A7-BA0F-80AC4D191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77256"/>
            <a:ext cx="38100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D9CED-E2A1-47D2-95D7-7FBF6D74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F97090-94CC-42C9-8CA3-9E03881B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474A9B-53D0-40F7-AF2D-6B6922B3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CD29503-64F6-4DA7-873D-4E7DE3FEC32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4400" dirty="0">
                <a:latin typeface="+mj-lt"/>
              </a:rPr>
              <a:t>Nelle procedure amministrative della </a:t>
            </a:r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VIA</a:t>
            </a:r>
            <a:r>
              <a:rPr lang="it-IT" sz="4400" dirty="0">
                <a:latin typeface="+mj-lt"/>
              </a:rPr>
              <a:t> si  tratta di  rendere "trasparenti" a vari organi di verifica e controllo  ( tramite le Conferenze di Servizio  DL 127/2016) e alla popolazione  le implicazioni  di carattere ambientale</a:t>
            </a:r>
          </a:p>
        </p:txBody>
      </p:sp>
    </p:spTree>
    <p:extLst>
      <p:ext uri="{BB962C8B-B14F-4D97-AF65-F5344CB8AC3E}">
        <p14:creationId xmlns:p14="http://schemas.microsoft.com/office/powerpoint/2010/main" val="229493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2AF40-8AB6-44D8-B0AC-FCEEDE61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D2B721-312D-4E33-8AB5-C1D59978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E646138-A8CA-46BC-8DC0-8B2911A6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7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EE1DAA-1712-41F1-9757-5E00061C340B}"/>
              </a:ext>
            </a:extLst>
          </p:cNvPr>
          <p:cNvSpPr/>
          <p:nvPr/>
        </p:nvSpPr>
        <p:spPr>
          <a:xfrm>
            <a:off x="984299" y="1941617"/>
            <a:ext cx="10369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kern="50" dirty="0">
                <a:latin typeface="+mj-lt"/>
                <a:ea typeface="Times New Roman" panose="02020603050405020304" pitchFamily="18" charset="0"/>
              </a:rPr>
              <a:t>Gli studi di impatto ambientale </a:t>
            </a:r>
            <a:r>
              <a:rPr lang="it-IT" sz="4000" b="1" kern="5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Times New Roman" panose="02020603050405020304" pitchFamily="18" charset="0"/>
              </a:rPr>
              <a:t>SIA </a:t>
            </a:r>
            <a:r>
              <a:rPr lang="it-IT" sz="4000" kern="50" dirty="0">
                <a:latin typeface="+mj-lt"/>
                <a:ea typeface="Times New Roman" panose="02020603050405020304" pitchFamily="18" charset="0"/>
              </a:rPr>
              <a:t> sono il contenuto tecnico-progettuale con cui il proponente   correda  la procedura della </a:t>
            </a:r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645577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C202B-D092-4656-B2CB-23EC3D86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98525"/>
            <a:ext cx="10816074" cy="1072205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0070C0"/>
                </a:solidFill>
                <a:latin typeface="+mn-lt"/>
              </a:rPr>
              <a:t>La normativa. </a:t>
            </a:r>
            <a:br>
              <a:rPr lang="it-IT" sz="3200" b="1" dirty="0">
                <a:solidFill>
                  <a:srgbClr val="0070C0"/>
                </a:solidFill>
                <a:latin typeface="+mn-lt"/>
              </a:rPr>
            </a:br>
            <a:r>
              <a:rPr lang="it-IT" sz="3200" b="1" dirty="0">
                <a:solidFill>
                  <a:srgbClr val="0070C0"/>
                </a:solidFill>
                <a:latin typeface="+mn-lt"/>
              </a:rPr>
              <a:t>La metodologia della valutazione di impatto ambientale</a:t>
            </a:r>
            <a:endParaRPr lang="it-IT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F92E9A-79FB-4341-B4DA-3FC9BF7E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68D621C-D379-4DC0-A3B6-2F9E6D00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3FD82ED-1A48-4A1B-BC58-E846952AD189}"/>
              </a:ext>
            </a:extLst>
          </p:cNvPr>
          <p:cNvSpPr txBox="1">
            <a:spLocks/>
          </p:cNvSpPr>
          <p:nvPr/>
        </p:nvSpPr>
        <p:spPr>
          <a:xfrm>
            <a:off x="706002" y="1849479"/>
            <a:ext cx="10369501" cy="2253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it-IT" sz="3600" dirty="0">
                <a:latin typeface="+mj-lt"/>
              </a:rPr>
              <a:t>L'ultima legge è il </a:t>
            </a:r>
            <a:r>
              <a:rPr lang="it-IT" sz="3600" dirty="0" err="1">
                <a:latin typeface="+mj-lt"/>
              </a:rPr>
              <a:t>D.Lgs</a:t>
            </a:r>
            <a:r>
              <a:rPr lang="it-IT" sz="3600" dirty="0">
                <a:latin typeface="+mj-lt"/>
              </a:rPr>
              <a:t> 104/2017 che modifica il </a:t>
            </a:r>
            <a:r>
              <a:rPr lang="it-IT" sz="3600" dirty="0" err="1">
                <a:latin typeface="+mj-lt"/>
              </a:rPr>
              <a:t>D.Lgs</a:t>
            </a:r>
            <a:r>
              <a:rPr lang="it-IT" sz="3600" dirty="0">
                <a:latin typeface="+mj-lt"/>
              </a:rPr>
              <a:t> 152/2006 per consentire il corretto recepimento della Direttiva 2014/52/UE.</a:t>
            </a: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Per quanto riguarda la Regione Emilia Romagna la normativa fa riferimento essenzialmente  alla LR N° 9 del 18/5/1999 e successive modifiche e integrazioni fino alla L.R. 4/2018</a:t>
            </a:r>
          </a:p>
        </p:txBody>
      </p:sp>
    </p:spTree>
    <p:extLst>
      <p:ext uri="{BB962C8B-B14F-4D97-AF65-F5344CB8AC3E}">
        <p14:creationId xmlns:p14="http://schemas.microsoft.com/office/powerpoint/2010/main" val="7175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0242C1-1264-4260-BC7F-896C503A4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C13B0BC-F6AC-4611-BDB1-6317B73B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ing. Riccardo Cenerini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AF7E50B-F6ED-450B-9926-CD395B25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0F97-F6F2-412F-AE9A-A19DED3EBF87}" type="slidenum">
              <a:rPr lang="it-IT" smtClean="0"/>
              <a:t>9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35C99B8-4CCD-4AF4-B36F-5B068A4113D3}"/>
              </a:ext>
            </a:extLst>
          </p:cNvPr>
          <p:cNvSpPr txBox="1">
            <a:spLocks/>
          </p:cNvSpPr>
          <p:nvPr/>
        </p:nvSpPr>
        <p:spPr>
          <a:xfrm>
            <a:off x="911248" y="125333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r>
              <a:rPr lang="it-IT" sz="3600" dirty="0">
                <a:latin typeface="+mj-lt"/>
              </a:rPr>
              <a:t>Gli impianti termici con potenza superiore a 50 MW vanno sottoposti a verifica preliminare di assoggettabilità a </a:t>
            </a:r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VIA</a:t>
            </a:r>
            <a:r>
              <a:rPr lang="it-IT" sz="3600" dirty="0">
                <a:latin typeface="+mj-lt"/>
              </a:rPr>
              <a:t>.</a:t>
            </a:r>
          </a:p>
          <a:p>
            <a:pPr marL="0" indent="0" hangingPunct="0">
              <a:buNone/>
            </a:pPr>
            <a:endParaRPr lang="it-IT" sz="3600" dirty="0">
              <a:latin typeface="+mj-lt"/>
            </a:endParaRP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Per inceneritori dei rifiuti, aventi potenza termica complessiva maggiore di 150 MW (300.000 ton RSU/anno), la </a:t>
            </a:r>
            <a:r>
              <a:rPr lang="it-IT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VIA</a:t>
            </a:r>
            <a:r>
              <a:rPr lang="it-IT" sz="3600" dirty="0">
                <a:latin typeface="+mj-lt"/>
              </a:rPr>
              <a:t> è obbligatoria . </a:t>
            </a:r>
          </a:p>
          <a:p>
            <a:pPr marL="0" indent="0">
              <a:buNone/>
            </a:pPr>
            <a:endParaRPr lang="it-IT" sz="3600" dirty="0">
              <a:latin typeface="+mj-lt"/>
            </a:endParaRPr>
          </a:p>
          <a:p>
            <a:pPr marL="0" indent="0">
              <a:buNone/>
            </a:pPr>
            <a:r>
              <a:rPr lang="it-IT" sz="3600" dirty="0">
                <a:latin typeface="+mj-lt"/>
              </a:rPr>
              <a:t>Per tali impianti la competenza è della Regione</a:t>
            </a:r>
          </a:p>
        </p:txBody>
      </p:sp>
    </p:spTree>
    <p:extLst>
      <p:ext uri="{BB962C8B-B14F-4D97-AF65-F5344CB8AC3E}">
        <p14:creationId xmlns:p14="http://schemas.microsoft.com/office/powerpoint/2010/main" val="42145439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1224</Words>
  <Application>Microsoft Office PowerPoint</Application>
  <PresentationFormat>Widescreen</PresentationFormat>
  <Paragraphs>160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CG Times</vt:lpstr>
      <vt:lpstr>Wingdings</vt:lpstr>
      <vt:lpstr>1_Tema di Office</vt:lpstr>
      <vt:lpstr>1_Personalizza struttura</vt:lpstr>
      <vt:lpstr>Personalizza struttura</vt:lpstr>
      <vt:lpstr>2_Personalizza struttura</vt:lpstr>
      <vt:lpstr>2_Tema di Office</vt:lpstr>
      <vt:lpstr>Employability Come presentarsi nel mondo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normativa.  La metodologia della valutazione di impatto ambientale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inceneritori dei Rifiuti Solidi Urbani</vt:lpstr>
      <vt:lpstr>Presentazione standard di PowerPoint</vt:lpstr>
      <vt:lpstr>Schema di un  inceneritore</vt:lpstr>
      <vt:lpstr>Termoutilizzazione dei RSU e impatto ambientale</vt:lpstr>
      <vt:lpstr>Presentazione standard di PowerPoint</vt:lpstr>
      <vt:lpstr>La prima è quella dell’impatto a scala spaziale vasta (ad es. per inquinamento atmosferico)  Modelli matematici di calcolo del trasporto degli inquinanti in atmosfera . Necessarie info su venti,inversioni termiche ecc. nel sito  per calcolo distribuzione e concentrazioni inquinanti  nei punti massima ricaduta.</vt:lpstr>
      <vt:lpstr>Presentazione standard di PowerPoint</vt:lpstr>
      <vt:lpstr>Presentazione standard di PowerPoint</vt:lpstr>
      <vt:lpstr>Un nuovo inceneritore va considerato nel contesto di altre iniziative</vt:lpstr>
      <vt:lpstr>Le categorie progettuali di un inceneritore</vt:lpstr>
      <vt:lpstr>Contesto ambientale nel quale sorgerà l’impianto</vt:lpstr>
      <vt:lpstr>Presentazione standard di PowerPoint</vt:lpstr>
      <vt:lpstr>RSU come risorsa energetica rinnovabile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 DI IMPATTO AMBIENTALE DI UN INCENERITORE DI RIFIUTI. RISCHIO AMIANTO</dc:title>
  <dc:creator>Giovanni Barbati</dc:creator>
  <cp:lastModifiedBy>Ilaria Grossi</cp:lastModifiedBy>
  <cp:revision>88</cp:revision>
  <dcterms:created xsi:type="dcterms:W3CDTF">2018-03-19T10:17:23Z</dcterms:created>
  <dcterms:modified xsi:type="dcterms:W3CDTF">2020-04-27T10:20:41Z</dcterms:modified>
</cp:coreProperties>
</file>